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9"/>
  </p:notesMasterIdLst>
  <p:sldIdLst>
    <p:sldId id="265" r:id="rId3"/>
    <p:sldId id="279" r:id="rId4"/>
    <p:sldId id="304" r:id="rId5"/>
    <p:sldId id="305" r:id="rId6"/>
    <p:sldId id="306" r:id="rId7"/>
    <p:sldId id="307" r:id="rId8"/>
    <p:sldId id="308" r:id="rId9"/>
    <p:sldId id="309" r:id="rId10"/>
    <p:sldId id="310" r:id="rId11"/>
    <p:sldId id="301" r:id="rId12"/>
    <p:sldId id="296" r:id="rId13"/>
    <p:sldId id="298" r:id="rId14"/>
    <p:sldId id="299" r:id="rId15"/>
    <p:sldId id="302" r:id="rId16"/>
    <p:sldId id="297" r:id="rId17"/>
    <p:sldId id="30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CF3BB1-C9FA-401F-AF0B-C64B7BD3E151}">
  <a:tblStyle styleId="{41CF3BB1-C9FA-401F-AF0B-C64B7BD3E151}"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B"/>
          </a:solidFill>
        </a:fill>
      </a:tcStyle>
    </a:wholeTbl>
    <a:band1H>
      <a:tcTxStyle/>
      <a:tcStyle>
        <a:tcBdr/>
        <a:fill>
          <a:solidFill>
            <a:srgbClr val="CACBD4"/>
          </a:solidFill>
        </a:fill>
      </a:tcStyle>
    </a:band1H>
    <a:band2H>
      <a:tcTxStyle/>
      <a:tcStyle>
        <a:tcBdr/>
      </a:tcStyle>
    </a:band2H>
    <a:band1V>
      <a:tcTxStyle/>
      <a:tcStyle>
        <a:tcBdr/>
        <a:fill>
          <a:solidFill>
            <a:srgbClr val="CACBD4"/>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86323" autoAdjust="0"/>
  </p:normalViewPr>
  <p:slideViewPr>
    <p:cSldViewPr snapToGrid="0">
      <p:cViewPr varScale="1">
        <p:scale>
          <a:sx n="93" d="100"/>
          <a:sy n="93" d="100"/>
        </p:scale>
        <p:origin x="1152" y="7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68B8E-5EC7-4CED-9C0C-179824804B63}"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66BB7D9A-BDAA-4FD2-965C-BF5E7646EC17}">
      <dgm:prSet phldrT="[Text]"/>
      <dgm:spPr/>
      <dgm:t>
        <a:bodyPr/>
        <a:lstStyle/>
        <a:p>
          <a:r>
            <a:rPr lang="en-US" b="1" dirty="0"/>
            <a:t>Design Bid Build</a:t>
          </a:r>
        </a:p>
      </dgm:t>
    </dgm:pt>
    <dgm:pt modelId="{D777DEBF-0845-4840-9375-5143CA382D24}" type="parTrans" cxnId="{CE787FDF-2A60-450D-BF2E-3F214A7A0F7A}">
      <dgm:prSet/>
      <dgm:spPr/>
      <dgm:t>
        <a:bodyPr/>
        <a:lstStyle/>
        <a:p>
          <a:endParaRPr lang="en-US"/>
        </a:p>
      </dgm:t>
    </dgm:pt>
    <dgm:pt modelId="{0323F480-E75A-4752-9B13-1F821386C657}" type="sibTrans" cxnId="{CE787FDF-2A60-450D-BF2E-3F214A7A0F7A}">
      <dgm:prSet/>
      <dgm:spPr/>
      <dgm:t>
        <a:bodyPr/>
        <a:lstStyle/>
        <a:p>
          <a:endParaRPr lang="en-US"/>
        </a:p>
      </dgm:t>
    </dgm:pt>
    <dgm:pt modelId="{282A5068-ECE4-43E6-BA79-759141EB3A09}">
      <dgm:prSet phldrT="[Text]"/>
      <dgm:spPr/>
      <dgm:t>
        <a:bodyPr/>
        <a:lstStyle/>
        <a:p>
          <a:r>
            <a:rPr lang="en-US" b="1" dirty="0"/>
            <a:t>Project Specific Pre-Qualifications</a:t>
          </a:r>
        </a:p>
      </dgm:t>
    </dgm:pt>
    <dgm:pt modelId="{4CF5F86B-911B-4F14-BF8C-1D9E575059DD}" type="parTrans" cxnId="{05558537-E70E-41FB-9029-A6FBA98467DE}">
      <dgm:prSet/>
      <dgm:spPr/>
      <dgm:t>
        <a:bodyPr/>
        <a:lstStyle/>
        <a:p>
          <a:endParaRPr lang="en-US"/>
        </a:p>
      </dgm:t>
    </dgm:pt>
    <dgm:pt modelId="{9C212D47-6438-4746-8B2E-6F888923EAF2}" type="sibTrans" cxnId="{05558537-E70E-41FB-9029-A6FBA98467DE}">
      <dgm:prSet/>
      <dgm:spPr/>
      <dgm:t>
        <a:bodyPr/>
        <a:lstStyle/>
        <a:p>
          <a:endParaRPr lang="en-US"/>
        </a:p>
      </dgm:t>
    </dgm:pt>
    <dgm:pt modelId="{756FAA67-55A4-4ADE-90D5-1D35AA83D4C0}">
      <dgm:prSet phldrT="[Text]"/>
      <dgm:spPr/>
      <dgm:t>
        <a:bodyPr/>
        <a:lstStyle/>
        <a:p>
          <a:r>
            <a:rPr lang="en-US" b="1" dirty="0"/>
            <a:t>DBB-Best Value</a:t>
          </a:r>
        </a:p>
      </dgm:t>
    </dgm:pt>
    <dgm:pt modelId="{881A95C9-28A5-4CF4-9706-7B4898EC49E8}" type="parTrans" cxnId="{889DE4A2-703E-4EC7-9FCE-5D37AB3E3B5B}">
      <dgm:prSet/>
      <dgm:spPr/>
      <dgm:t>
        <a:bodyPr/>
        <a:lstStyle/>
        <a:p>
          <a:endParaRPr lang="en-US"/>
        </a:p>
      </dgm:t>
    </dgm:pt>
    <dgm:pt modelId="{8A3095A0-1777-43CE-8B8A-3BC5D1EF984F}" type="sibTrans" cxnId="{889DE4A2-703E-4EC7-9FCE-5D37AB3E3B5B}">
      <dgm:prSet/>
      <dgm:spPr/>
      <dgm:t>
        <a:bodyPr/>
        <a:lstStyle/>
        <a:p>
          <a:endParaRPr lang="en-US"/>
        </a:p>
      </dgm:t>
    </dgm:pt>
    <dgm:pt modelId="{61AD5D85-2E2E-44D6-912E-DE036878F2CA}">
      <dgm:prSet phldrT="[Text]"/>
      <dgm:spPr/>
      <dgm:t>
        <a:bodyPr/>
        <a:lstStyle/>
        <a:p>
          <a:r>
            <a:rPr lang="en-US" b="1" dirty="0"/>
            <a:t>CM/GC</a:t>
          </a:r>
        </a:p>
      </dgm:t>
    </dgm:pt>
    <dgm:pt modelId="{74183152-22F7-4B4C-88F3-2863B3BFA731}" type="parTrans" cxnId="{6DB1671A-CD50-4F13-8FBB-60A6F7443B57}">
      <dgm:prSet/>
      <dgm:spPr/>
      <dgm:t>
        <a:bodyPr/>
        <a:lstStyle/>
        <a:p>
          <a:endParaRPr lang="en-US"/>
        </a:p>
      </dgm:t>
    </dgm:pt>
    <dgm:pt modelId="{DEBB4E5F-6C94-459E-9529-7794B2040240}" type="sibTrans" cxnId="{6DB1671A-CD50-4F13-8FBB-60A6F7443B57}">
      <dgm:prSet/>
      <dgm:spPr/>
      <dgm:t>
        <a:bodyPr/>
        <a:lstStyle/>
        <a:p>
          <a:endParaRPr lang="en-US"/>
        </a:p>
      </dgm:t>
    </dgm:pt>
    <dgm:pt modelId="{7BA2B71A-6D93-4D3F-A16F-C039780781A8}">
      <dgm:prSet phldrT="[Text]"/>
      <dgm:spPr/>
      <dgm:t>
        <a:bodyPr/>
        <a:lstStyle/>
        <a:p>
          <a:r>
            <a:rPr lang="en-US" b="1" dirty="0"/>
            <a:t>Progressive Design Build</a:t>
          </a:r>
        </a:p>
      </dgm:t>
    </dgm:pt>
    <dgm:pt modelId="{F1665707-EC36-4A37-A34A-C36E3A6ECD53}" type="parTrans" cxnId="{08A530FE-A0D8-4DFF-8720-43191834043E}">
      <dgm:prSet/>
      <dgm:spPr/>
      <dgm:t>
        <a:bodyPr/>
        <a:lstStyle/>
        <a:p>
          <a:endParaRPr lang="en-US"/>
        </a:p>
      </dgm:t>
    </dgm:pt>
    <dgm:pt modelId="{D6EA2907-C78B-4F8F-8FA3-D994C49404FD}" type="sibTrans" cxnId="{08A530FE-A0D8-4DFF-8720-43191834043E}">
      <dgm:prSet/>
      <dgm:spPr/>
      <dgm:t>
        <a:bodyPr/>
        <a:lstStyle/>
        <a:p>
          <a:endParaRPr lang="en-US"/>
        </a:p>
      </dgm:t>
    </dgm:pt>
    <dgm:pt modelId="{7A8A32C5-1F44-47AD-896D-C63624A7D18F}">
      <dgm:prSet phldrT="[Text]"/>
      <dgm:spPr/>
      <dgm:t>
        <a:bodyPr/>
        <a:lstStyle/>
        <a:p>
          <a:r>
            <a:rPr lang="en-US" b="1" dirty="0"/>
            <a:t>Design-Build</a:t>
          </a:r>
        </a:p>
      </dgm:t>
    </dgm:pt>
    <dgm:pt modelId="{0FADB2F0-95D8-47C5-B535-E41E3A9A9070}" type="parTrans" cxnId="{E9764CC3-6F57-4150-ABE7-C473DAC7B02A}">
      <dgm:prSet/>
      <dgm:spPr/>
      <dgm:t>
        <a:bodyPr/>
        <a:lstStyle/>
        <a:p>
          <a:endParaRPr lang="en-US"/>
        </a:p>
      </dgm:t>
    </dgm:pt>
    <dgm:pt modelId="{92AD2AF0-8103-401F-91A8-C13515F0A397}" type="sibTrans" cxnId="{E9764CC3-6F57-4150-ABE7-C473DAC7B02A}">
      <dgm:prSet/>
      <dgm:spPr/>
      <dgm:t>
        <a:bodyPr/>
        <a:lstStyle/>
        <a:p>
          <a:endParaRPr lang="en-US"/>
        </a:p>
      </dgm:t>
    </dgm:pt>
    <dgm:pt modelId="{FFF2FD83-A8BB-4F30-B12F-48FB3C7C3A15}">
      <dgm:prSet phldrT="[Text]"/>
      <dgm:spPr/>
      <dgm:t>
        <a:bodyPr/>
        <a:lstStyle/>
        <a:p>
          <a:r>
            <a:rPr lang="en-US" b="1" dirty="0"/>
            <a:t>Indefinite Delivery Indefinite Quantity  (ID/IQ)</a:t>
          </a:r>
        </a:p>
      </dgm:t>
    </dgm:pt>
    <dgm:pt modelId="{5092A0D9-2841-4E42-85B6-C30AA05529AC}" type="parTrans" cxnId="{BCF87635-DE84-4B66-B465-865615A60902}">
      <dgm:prSet/>
      <dgm:spPr/>
      <dgm:t>
        <a:bodyPr/>
        <a:lstStyle/>
        <a:p>
          <a:endParaRPr lang="en-US"/>
        </a:p>
      </dgm:t>
    </dgm:pt>
    <dgm:pt modelId="{BC561DB8-59AB-429B-9AE4-52B1882FB366}" type="sibTrans" cxnId="{BCF87635-DE84-4B66-B465-865615A60902}">
      <dgm:prSet/>
      <dgm:spPr/>
      <dgm:t>
        <a:bodyPr/>
        <a:lstStyle/>
        <a:p>
          <a:endParaRPr lang="en-US"/>
        </a:p>
      </dgm:t>
    </dgm:pt>
    <dgm:pt modelId="{5E15BA4D-A004-420D-A9F6-622B99B2C379}">
      <dgm:prSet phldrT="[Text]"/>
      <dgm:spPr/>
      <dgm:t>
        <a:bodyPr/>
        <a:lstStyle/>
        <a:p>
          <a:r>
            <a:rPr lang="en-US" b="1" dirty="0"/>
            <a:t>Project Stardust</a:t>
          </a:r>
        </a:p>
      </dgm:t>
    </dgm:pt>
    <dgm:pt modelId="{10175D76-0026-4D88-BC15-7294E6C7E836}" type="sibTrans" cxnId="{7CC0D16A-63B6-4ED4-A06B-D1D1079479DD}">
      <dgm:prSet/>
      <dgm:spPr/>
      <dgm:t>
        <a:bodyPr/>
        <a:lstStyle/>
        <a:p>
          <a:endParaRPr lang="en-US"/>
        </a:p>
      </dgm:t>
    </dgm:pt>
    <dgm:pt modelId="{F98B456C-DC38-4F2F-9C88-D22EE8110817}" type="parTrans" cxnId="{7CC0D16A-63B6-4ED4-A06B-D1D1079479DD}">
      <dgm:prSet/>
      <dgm:spPr/>
      <dgm:t>
        <a:bodyPr/>
        <a:lstStyle/>
        <a:p>
          <a:endParaRPr lang="en-US"/>
        </a:p>
      </dgm:t>
    </dgm:pt>
    <dgm:pt modelId="{EBD7197C-E017-476C-BCB2-04F276BA0020}">
      <dgm:prSet phldrT="[Text]"/>
      <dgm:spPr/>
      <dgm:t>
        <a:bodyPr/>
        <a:lstStyle/>
        <a:p>
          <a:r>
            <a:rPr lang="en-US" b="1" dirty="0"/>
            <a:t>Integrated Contractor</a:t>
          </a:r>
        </a:p>
      </dgm:t>
    </dgm:pt>
    <dgm:pt modelId="{AFF9AABF-6516-4058-9E2D-7DD6D904FA87}" type="parTrans" cxnId="{F8EDB436-30A5-44D7-B711-F92B243701B7}">
      <dgm:prSet/>
      <dgm:spPr/>
      <dgm:t>
        <a:bodyPr/>
        <a:lstStyle/>
        <a:p>
          <a:endParaRPr lang="en-US"/>
        </a:p>
      </dgm:t>
    </dgm:pt>
    <dgm:pt modelId="{7203A86D-EDFC-4E0A-A758-BDA0F7308C04}" type="sibTrans" cxnId="{F8EDB436-30A5-44D7-B711-F92B243701B7}">
      <dgm:prSet/>
      <dgm:spPr/>
      <dgm:t>
        <a:bodyPr/>
        <a:lstStyle/>
        <a:p>
          <a:endParaRPr lang="en-US"/>
        </a:p>
      </dgm:t>
    </dgm:pt>
    <dgm:pt modelId="{85693AA8-8519-49AB-BAF9-E5E5F0C48714}" type="pres">
      <dgm:prSet presAssocID="{83468B8E-5EC7-4CED-9C0C-179824804B63}" presName="Name0" presStyleCnt="0">
        <dgm:presLayoutVars>
          <dgm:dir/>
          <dgm:resizeHandles val="exact"/>
        </dgm:presLayoutVars>
      </dgm:prSet>
      <dgm:spPr/>
    </dgm:pt>
    <dgm:pt modelId="{A555E3BE-3D35-4033-A6EB-3A0E80CAF2A0}" type="pres">
      <dgm:prSet presAssocID="{66BB7D9A-BDAA-4FD2-965C-BF5E7646EC17}" presName="Name5" presStyleLbl="vennNode1" presStyleIdx="0" presStyleCnt="9">
        <dgm:presLayoutVars>
          <dgm:bulletEnabled val="1"/>
        </dgm:presLayoutVars>
      </dgm:prSet>
      <dgm:spPr/>
    </dgm:pt>
    <dgm:pt modelId="{9DCF6FB1-9ACD-4875-A7A0-4686505E56ED}" type="pres">
      <dgm:prSet presAssocID="{0323F480-E75A-4752-9B13-1F821386C657}" presName="space" presStyleCnt="0"/>
      <dgm:spPr/>
    </dgm:pt>
    <dgm:pt modelId="{50ACA602-DC29-4365-A295-ACA01815C6A9}" type="pres">
      <dgm:prSet presAssocID="{282A5068-ECE4-43E6-BA79-759141EB3A09}" presName="Name5" presStyleLbl="vennNode1" presStyleIdx="1" presStyleCnt="9">
        <dgm:presLayoutVars>
          <dgm:bulletEnabled val="1"/>
        </dgm:presLayoutVars>
      </dgm:prSet>
      <dgm:spPr/>
    </dgm:pt>
    <dgm:pt modelId="{C5A462AC-5D75-428B-9F6D-33D13AA23AB5}" type="pres">
      <dgm:prSet presAssocID="{9C212D47-6438-4746-8B2E-6F888923EAF2}" presName="space" presStyleCnt="0"/>
      <dgm:spPr/>
    </dgm:pt>
    <dgm:pt modelId="{22EA06CD-C018-46B1-A9AB-61FE165ED415}" type="pres">
      <dgm:prSet presAssocID="{756FAA67-55A4-4ADE-90D5-1D35AA83D4C0}" presName="Name5" presStyleLbl="vennNode1" presStyleIdx="2" presStyleCnt="9">
        <dgm:presLayoutVars>
          <dgm:bulletEnabled val="1"/>
        </dgm:presLayoutVars>
      </dgm:prSet>
      <dgm:spPr/>
    </dgm:pt>
    <dgm:pt modelId="{2CA5108A-223A-4AA9-A080-74751F694532}" type="pres">
      <dgm:prSet presAssocID="{8A3095A0-1777-43CE-8B8A-3BC5D1EF984F}" presName="space" presStyleCnt="0"/>
      <dgm:spPr/>
    </dgm:pt>
    <dgm:pt modelId="{A80948F1-A087-4A34-ABA6-569D84C8722E}" type="pres">
      <dgm:prSet presAssocID="{FFF2FD83-A8BB-4F30-B12F-48FB3C7C3A15}" presName="Name5" presStyleLbl="vennNode1" presStyleIdx="3" presStyleCnt="9">
        <dgm:presLayoutVars>
          <dgm:bulletEnabled val="1"/>
        </dgm:presLayoutVars>
      </dgm:prSet>
      <dgm:spPr/>
    </dgm:pt>
    <dgm:pt modelId="{C17E4A05-23A6-44DD-98FF-EDE76269E0F9}" type="pres">
      <dgm:prSet presAssocID="{BC561DB8-59AB-429B-9AE4-52B1882FB366}" presName="space" presStyleCnt="0"/>
      <dgm:spPr/>
    </dgm:pt>
    <dgm:pt modelId="{59E59FD0-3BDA-440B-BB8A-14408FF86358}" type="pres">
      <dgm:prSet presAssocID="{61AD5D85-2E2E-44D6-912E-DE036878F2CA}" presName="Name5" presStyleLbl="vennNode1" presStyleIdx="4" presStyleCnt="9">
        <dgm:presLayoutVars>
          <dgm:bulletEnabled val="1"/>
        </dgm:presLayoutVars>
      </dgm:prSet>
      <dgm:spPr/>
    </dgm:pt>
    <dgm:pt modelId="{2F2D605B-508B-412A-836B-E66012F031B4}" type="pres">
      <dgm:prSet presAssocID="{DEBB4E5F-6C94-459E-9529-7794B2040240}" presName="space" presStyleCnt="0"/>
      <dgm:spPr/>
    </dgm:pt>
    <dgm:pt modelId="{71B41864-C9FA-4AE9-A1F3-8A4B5723749C}" type="pres">
      <dgm:prSet presAssocID="{7BA2B71A-6D93-4D3F-A16F-C039780781A8}" presName="Name5" presStyleLbl="vennNode1" presStyleIdx="5" presStyleCnt="9">
        <dgm:presLayoutVars>
          <dgm:bulletEnabled val="1"/>
        </dgm:presLayoutVars>
      </dgm:prSet>
      <dgm:spPr/>
    </dgm:pt>
    <dgm:pt modelId="{3C155392-9FB7-497C-A0E4-6C9498FD63B8}" type="pres">
      <dgm:prSet presAssocID="{D6EA2907-C78B-4F8F-8FA3-D994C49404FD}" presName="space" presStyleCnt="0"/>
      <dgm:spPr/>
    </dgm:pt>
    <dgm:pt modelId="{D00547DD-5F6B-409B-B6D6-434866F30AE0}" type="pres">
      <dgm:prSet presAssocID="{7A8A32C5-1F44-47AD-896D-C63624A7D18F}" presName="Name5" presStyleLbl="vennNode1" presStyleIdx="6" presStyleCnt="9">
        <dgm:presLayoutVars>
          <dgm:bulletEnabled val="1"/>
        </dgm:presLayoutVars>
      </dgm:prSet>
      <dgm:spPr/>
    </dgm:pt>
    <dgm:pt modelId="{F8A8096F-021C-4713-B3BA-5B7A7D35244D}" type="pres">
      <dgm:prSet presAssocID="{92AD2AF0-8103-401F-91A8-C13515F0A397}" presName="space" presStyleCnt="0"/>
      <dgm:spPr/>
    </dgm:pt>
    <dgm:pt modelId="{93C7BDED-4D80-4BBB-9D1E-83BED7CA87A1}" type="pres">
      <dgm:prSet presAssocID="{EBD7197C-E017-476C-BCB2-04F276BA0020}" presName="Name5" presStyleLbl="vennNode1" presStyleIdx="7" presStyleCnt="9">
        <dgm:presLayoutVars>
          <dgm:bulletEnabled val="1"/>
        </dgm:presLayoutVars>
      </dgm:prSet>
      <dgm:spPr/>
    </dgm:pt>
    <dgm:pt modelId="{DE22B697-EDB7-43BD-9C92-295CD9C7680A}" type="pres">
      <dgm:prSet presAssocID="{7203A86D-EDFC-4E0A-A758-BDA0F7308C04}" presName="space" presStyleCnt="0"/>
      <dgm:spPr/>
    </dgm:pt>
    <dgm:pt modelId="{54237130-317A-45FB-8D2C-962CEE0EFCC7}" type="pres">
      <dgm:prSet presAssocID="{5E15BA4D-A004-420D-A9F6-622B99B2C379}" presName="Name5" presStyleLbl="vennNode1" presStyleIdx="8" presStyleCnt="9">
        <dgm:presLayoutVars>
          <dgm:bulletEnabled val="1"/>
        </dgm:presLayoutVars>
      </dgm:prSet>
      <dgm:spPr/>
    </dgm:pt>
  </dgm:ptLst>
  <dgm:cxnLst>
    <dgm:cxn modelId="{A347E70A-302A-41D7-B521-C254FCEE19BE}" type="presOf" srcId="{7BA2B71A-6D93-4D3F-A16F-C039780781A8}" destId="{71B41864-C9FA-4AE9-A1F3-8A4B5723749C}" srcOrd="0" destOrd="0" presId="urn:microsoft.com/office/officeart/2005/8/layout/venn3"/>
    <dgm:cxn modelId="{6DB1671A-CD50-4F13-8FBB-60A6F7443B57}" srcId="{83468B8E-5EC7-4CED-9C0C-179824804B63}" destId="{61AD5D85-2E2E-44D6-912E-DE036878F2CA}" srcOrd="4" destOrd="0" parTransId="{74183152-22F7-4B4C-88F3-2863B3BFA731}" sibTransId="{DEBB4E5F-6C94-459E-9529-7794B2040240}"/>
    <dgm:cxn modelId="{40E09023-921C-40B3-8B8A-BCA8CAB803A4}" type="presOf" srcId="{282A5068-ECE4-43E6-BA79-759141EB3A09}" destId="{50ACA602-DC29-4365-A295-ACA01815C6A9}" srcOrd="0" destOrd="0" presId="urn:microsoft.com/office/officeart/2005/8/layout/venn3"/>
    <dgm:cxn modelId="{BCF87635-DE84-4B66-B465-865615A60902}" srcId="{83468B8E-5EC7-4CED-9C0C-179824804B63}" destId="{FFF2FD83-A8BB-4F30-B12F-48FB3C7C3A15}" srcOrd="3" destOrd="0" parTransId="{5092A0D9-2841-4E42-85B6-C30AA05529AC}" sibTransId="{BC561DB8-59AB-429B-9AE4-52B1882FB366}"/>
    <dgm:cxn modelId="{F8EDB436-30A5-44D7-B711-F92B243701B7}" srcId="{83468B8E-5EC7-4CED-9C0C-179824804B63}" destId="{EBD7197C-E017-476C-BCB2-04F276BA0020}" srcOrd="7" destOrd="0" parTransId="{AFF9AABF-6516-4058-9E2D-7DD6D904FA87}" sibTransId="{7203A86D-EDFC-4E0A-A758-BDA0F7308C04}"/>
    <dgm:cxn modelId="{05558537-E70E-41FB-9029-A6FBA98467DE}" srcId="{83468B8E-5EC7-4CED-9C0C-179824804B63}" destId="{282A5068-ECE4-43E6-BA79-759141EB3A09}" srcOrd="1" destOrd="0" parTransId="{4CF5F86B-911B-4F14-BF8C-1D9E575059DD}" sibTransId="{9C212D47-6438-4746-8B2E-6F888923EAF2}"/>
    <dgm:cxn modelId="{5DE8983B-1880-4093-B1E5-CC10312621C8}" type="presOf" srcId="{61AD5D85-2E2E-44D6-912E-DE036878F2CA}" destId="{59E59FD0-3BDA-440B-BB8A-14408FF86358}" srcOrd="0" destOrd="0" presId="urn:microsoft.com/office/officeart/2005/8/layout/venn3"/>
    <dgm:cxn modelId="{1A80475E-2FE5-4E21-B318-2A1CD1CBD3BA}" type="presOf" srcId="{83468B8E-5EC7-4CED-9C0C-179824804B63}" destId="{85693AA8-8519-49AB-BAF9-E5E5F0C48714}" srcOrd="0" destOrd="0" presId="urn:microsoft.com/office/officeart/2005/8/layout/venn3"/>
    <dgm:cxn modelId="{7CC0D16A-63B6-4ED4-A06B-D1D1079479DD}" srcId="{83468B8E-5EC7-4CED-9C0C-179824804B63}" destId="{5E15BA4D-A004-420D-A9F6-622B99B2C379}" srcOrd="8" destOrd="0" parTransId="{F98B456C-DC38-4F2F-9C88-D22EE8110817}" sibTransId="{10175D76-0026-4D88-BC15-7294E6C7E836}"/>
    <dgm:cxn modelId="{BFA19A74-C987-4286-9D13-49C41DABB6E9}" type="presOf" srcId="{FFF2FD83-A8BB-4F30-B12F-48FB3C7C3A15}" destId="{A80948F1-A087-4A34-ABA6-569D84C8722E}" srcOrd="0" destOrd="0" presId="urn:microsoft.com/office/officeart/2005/8/layout/venn3"/>
    <dgm:cxn modelId="{12DBD486-8C4A-4A56-A248-70B601D8BB9A}" type="presOf" srcId="{5E15BA4D-A004-420D-A9F6-622B99B2C379}" destId="{54237130-317A-45FB-8D2C-962CEE0EFCC7}" srcOrd="0" destOrd="0" presId="urn:microsoft.com/office/officeart/2005/8/layout/venn3"/>
    <dgm:cxn modelId="{8E966A91-7095-4AFC-BED6-B7E805AE9900}" type="presOf" srcId="{66BB7D9A-BDAA-4FD2-965C-BF5E7646EC17}" destId="{A555E3BE-3D35-4033-A6EB-3A0E80CAF2A0}" srcOrd="0" destOrd="0" presId="urn:microsoft.com/office/officeart/2005/8/layout/venn3"/>
    <dgm:cxn modelId="{11CD9591-AA01-4D0D-BF8D-A416FC4F522A}" type="presOf" srcId="{7A8A32C5-1F44-47AD-896D-C63624A7D18F}" destId="{D00547DD-5F6B-409B-B6D6-434866F30AE0}" srcOrd="0" destOrd="0" presId="urn:microsoft.com/office/officeart/2005/8/layout/venn3"/>
    <dgm:cxn modelId="{889DE4A2-703E-4EC7-9FCE-5D37AB3E3B5B}" srcId="{83468B8E-5EC7-4CED-9C0C-179824804B63}" destId="{756FAA67-55A4-4ADE-90D5-1D35AA83D4C0}" srcOrd="2" destOrd="0" parTransId="{881A95C9-28A5-4CF4-9706-7B4898EC49E8}" sibTransId="{8A3095A0-1777-43CE-8B8A-3BC5D1EF984F}"/>
    <dgm:cxn modelId="{1F6288A6-6713-48EC-A873-F1743A1237D1}" type="presOf" srcId="{EBD7197C-E017-476C-BCB2-04F276BA0020}" destId="{93C7BDED-4D80-4BBB-9D1E-83BED7CA87A1}" srcOrd="0" destOrd="0" presId="urn:microsoft.com/office/officeart/2005/8/layout/venn3"/>
    <dgm:cxn modelId="{7B2C37AF-A05A-44FF-93E8-805759D07349}" type="presOf" srcId="{756FAA67-55A4-4ADE-90D5-1D35AA83D4C0}" destId="{22EA06CD-C018-46B1-A9AB-61FE165ED415}" srcOrd="0" destOrd="0" presId="urn:microsoft.com/office/officeart/2005/8/layout/venn3"/>
    <dgm:cxn modelId="{E9764CC3-6F57-4150-ABE7-C473DAC7B02A}" srcId="{83468B8E-5EC7-4CED-9C0C-179824804B63}" destId="{7A8A32C5-1F44-47AD-896D-C63624A7D18F}" srcOrd="6" destOrd="0" parTransId="{0FADB2F0-95D8-47C5-B535-E41E3A9A9070}" sibTransId="{92AD2AF0-8103-401F-91A8-C13515F0A397}"/>
    <dgm:cxn modelId="{CE787FDF-2A60-450D-BF2E-3F214A7A0F7A}" srcId="{83468B8E-5EC7-4CED-9C0C-179824804B63}" destId="{66BB7D9A-BDAA-4FD2-965C-BF5E7646EC17}" srcOrd="0" destOrd="0" parTransId="{D777DEBF-0845-4840-9375-5143CA382D24}" sibTransId="{0323F480-E75A-4752-9B13-1F821386C657}"/>
    <dgm:cxn modelId="{08A530FE-A0D8-4DFF-8720-43191834043E}" srcId="{83468B8E-5EC7-4CED-9C0C-179824804B63}" destId="{7BA2B71A-6D93-4D3F-A16F-C039780781A8}" srcOrd="5" destOrd="0" parTransId="{F1665707-EC36-4A37-A34A-C36E3A6ECD53}" sibTransId="{D6EA2907-C78B-4F8F-8FA3-D994C49404FD}"/>
    <dgm:cxn modelId="{378917E2-573F-40D0-B577-F8D445C696F3}" type="presParOf" srcId="{85693AA8-8519-49AB-BAF9-E5E5F0C48714}" destId="{A555E3BE-3D35-4033-A6EB-3A0E80CAF2A0}" srcOrd="0" destOrd="0" presId="urn:microsoft.com/office/officeart/2005/8/layout/venn3"/>
    <dgm:cxn modelId="{AEB0BB6B-B67E-4F46-BDC5-3B478D80CC43}" type="presParOf" srcId="{85693AA8-8519-49AB-BAF9-E5E5F0C48714}" destId="{9DCF6FB1-9ACD-4875-A7A0-4686505E56ED}" srcOrd="1" destOrd="0" presId="urn:microsoft.com/office/officeart/2005/8/layout/venn3"/>
    <dgm:cxn modelId="{45B08042-925F-4EE5-839D-D72BD2035701}" type="presParOf" srcId="{85693AA8-8519-49AB-BAF9-E5E5F0C48714}" destId="{50ACA602-DC29-4365-A295-ACA01815C6A9}" srcOrd="2" destOrd="0" presId="urn:microsoft.com/office/officeart/2005/8/layout/venn3"/>
    <dgm:cxn modelId="{C456F0EC-457A-454E-AB4E-B57FF78C7B5A}" type="presParOf" srcId="{85693AA8-8519-49AB-BAF9-E5E5F0C48714}" destId="{C5A462AC-5D75-428B-9F6D-33D13AA23AB5}" srcOrd="3" destOrd="0" presId="urn:microsoft.com/office/officeart/2005/8/layout/venn3"/>
    <dgm:cxn modelId="{D4D43E23-5194-4ED6-8353-C0562D4F399F}" type="presParOf" srcId="{85693AA8-8519-49AB-BAF9-E5E5F0C48714}" destId="{22EA06CD-C018-46B1-A9AB-61FE165ED415}" srcOrd="4" destOrd="0" presId="urn:microsoft.com/office/officeart/2005/8/layout/venn3"/>
    <dgm:cxn modelId="{A984C394-031E-4182-8639-2BDE7D59E504}" type="presParOf" srcId="{85693AA8-8519-49AB-BAF9-E5E5F0C48714}" destId="{2CA5108A-223A-4AA9-A080-74751F694532}" srcOrd="5" destOrd="0" presId="urn:microsoft.com/office/officeart/2005/8/layout/venn3"/>
    <dgm:cxn modelId="{0D18DB53-D0C5-4EBA-93D2-C3D174F061B4}" type="presParOf" srcId="{85693AA8-8519-49AB-BAF9-E5E5F0C48714}" destId="{A80948F1-A087-4A34-ABA6-569D84C8722E}" srcOrd="6" destOrd="0" presId="urn:microsoft.com/office/officeart/2005/8/layout/venn3"/>
    <dgm:cxn modelId="{58B54802-7B20-4D7D-9FB1-5DA23825ADB4}" type="presParOf" srcId="{85693AA8-8519-49AB-BAF9-E5E5F0C48714}" destId="{C17E4A05-23A6-44DD-98FF-EDE76269E0F9}" srcOrd="7" destOrd="0" presId="urn:microsoft.com/office/officeart/2005/8/layout/venn3"/>
    <dgm:cxn modelId="{CC59333A-701B-4AFE-83C0-8D2D74B26641}" type="presParOf" srcId="{85693AA8-8519-49AB-BAF9-E5E5F0C48714}" destId="{59E59FD0-3BDA-440B-BB8A-14408FF86358}" srcOrd="8" destOrd="0" presId="urn:microsoft.com/office/officeart/2005/8/layout/venn3"/>
    <dgm:cxn modelId="{793E9330-211B-4196-A18A-7B2B3D70B3F7}" type="presParOf" srcId="{85693AA8-8519-49AB-BAF9-E5E5F0C48714}" destId="{2F2D605B-508B-412A-836B-E66012F031B4}" srcOrd="9" destOrd="0" presId="urn:microsoft.com/office/officeart/2005/8/layout/venn3"/>
    <dgm:cxn modelId="{6803E8C6-732C-4BC2-910D-DA8DFA798626}" type="presParOf" srcId="{85693AA8-8519-49AB-BAF9-E5E5F0C48714}" destId="{71B41864-C9FA-4AE9-A1F3-8A4B5723749C}" srcOrd="10" destOrd="0" presId="urn:microsoft.com/office/officeart/2005/8/layout/venn3"/>
    <dgm:cxn modelId="{5162EF14-D00D-4604-9062-9DAE704172D2}" type="presParOf" srcId="{85693AA8-8519-49AB-BAF9-E5E5F0C48714}" destId="{3C155392-9FB7-497C-A0E4-6C9498FD63B8}" srcOrd="11" destOrd="0" presId="urn:microsoft.com/office/officeart/2005/8/layout/venn3"/>
    <dgm:cxn modelId="{1AC18FD6-B89E-48EA-B987-86F25689CE6C}" type="presParOf" srcId="{85693AA8-8519-49AB-BAF9-E5E5F0C48714}" destId="{D00547DD-5F6B-409B-B6D6-434866F30AE0}" srcOrd="12" destOrd="0" presId="urn:microsoft.com/office/officeart/2005/8/layout/venn3"/>
    <dgm:cxn modelId="{656F945F-BAEF-42F9-B016-4CF8DBCA72EE}" type="presParOf" srcId="{85693AA8-8519-49AB-BAF9-E5E5F0C48714}" destId="{F8A8096F-021C-4713-B3BA-5B7A7D35244D}" srcOrd="13" destOrd="0" presId="urn:microsoft.com/office/officeart/2005/8/layout/venn3"/>
    <dgm:cxn modelId="{A2FEC2FD-797B-46DD-A57D-4499DB2F111B}" type="presParOf" srcId="{85693AA8-8519-49AB-BAF9-E5E5F0C48714}" destId="{93C7BDED-4D80-4BBB-9D1E-83BED7CA87A1}" srcOrd="14" destOrd="0" presId="urn:microsoft.com/office/officeart/2005/8/layout/venn3"/>
    <dgm:cxn modelId="{88E2C64D-6F24-4A73-8924-FEFC9CDFB882}" type="presParOf" srcId="{85693AA8-8519-49AB-BAF9-E5E5F0C48714}" destId="{DE22B697-EDB7-43BD-9C92-295CD9C7680A}" srcOrd="15" destOrd="0" presId="urn:microsoft.com/office/officeart/2005/8/layout/venn3"/>
    <dgm:cxn modelId="{CD86E21A-9212-4CDA-AA8E-792F4B0A6250}" type="presParOf" srcId="{85693AA8-8519-49AB-BAF9-E5E5F0C48714}" destId="{54237130-317A-45FB-8D2C-962CEE0EFCC7}" srcOrd="1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5E3BE-3D35-4033-A6EB-3A0E80CAF2A0}">
      <dsp:nvSpPr>
        <dsp:cNvPr id="0" name=""/>
        <dsp:cNvSpPr/>
      </dsp:nvSpPr>
      <dsp:spPr>
        <a:xfrm>
          <a:off x="4974" y="490240"/>
          <a:ext cx="1447854" cy="144785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Design Bid Build</a:t>
          </a:r>
        </a:p>
      </dsp:txBody>
      <dsp:txXfrm>
        <a:off x="217007" y="702273"/>
        <a:ext cx="1023788" cy="1023788"/>
      </dsp:txXfrm>
    </dsp:sp>
    <dsp:sp modelId="{50ACA602-DC29-4365-A295-ACA01815C6A9}">
      <dsp:nvSpPr>
        <dsp:cNvPr id="0" name=""/>
        <dsp:cNvSpPr/>
      </dsp:nvSpPr>
      <dsp:spPr>
        <a:xfrm>
          <a:off x="1163258" y="490240"/>
          <a:ext cx="1447854" cy="1447854"/>
        </a:xfrm>
        <a:prstGeom prst="ellipse">
          <a:avLst/>
        </a:prstGeom>
        <a:solidFill>
          <a:schemeClr val="accent5">
            <a:alpha val="50000"/>
            <a:hueOff val="1325357"/>
            <a:satOff val="-1706"/>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Project Specific Pre-Qualifications</a:t>
          </a:r>
        </a:p>
      </dsp:txBody>
      <dsp:txXfrm>
        <a:off x="1375291" y="702273"/>
        <a:ext cx="1023788" cy="1023788"/>
      </dsp:txXfrm>
    </dsp:sp>
    <dsp:sp modelId="{22EA06CD-C018-46B1-A9AB-61FE165ED415}">
      <dsp:nvSpPr>
        <dsp:cNvPr id="0" name=""/>
        <dsp:cNvSpPr/>
      </dsp:nvSpPr>
      <dsp:spPr>
        <a:xfrm>
          <a:off x="2321541" y="490240"/>
          <a:ext cx="1447854" cy="1447854"/>
        </a:xfrm>
        <a:prstGeom prst="ellipse">
          <a:avLst/>
        </a:prstGeom>
        <a:solidFill>
          <a:schemeClr val="accent5">
            <a:alpha val="50000"/>
            <a:hueOff val="2650714"/>
            <a:satOff val="-3412"/>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DBB-Best Value</a:t>
          </a:r>
        </a:p>
      </dsp:txBody>
      <dsp:txXfrm>
        <a:off x="2533574" y="702273"/>
        <a:ext cx="1023788" cy="1023788"/>
      </dsp:txXfrm>
    </dsp:sp>
    <dsp:sp modelId="{A80948F1-A087-4A34-ABA6-569D84C8722E}">
      <dsp:nvSpPr>
        <dsp:cNvPr id="0" name=""/>
        <dsp:cNvSpPr/>
      </dsp:nvSpPr>
      <dsp:spPr>
        <a:xfrm>
          <a:off x="3479825" y="490240"/>
          <a:ext cx="1447854" cy="1447854"/>
        </a:xfrm>
        <a:prstGeom prst="ellipse">
          <a:avLst/>
        </a:prstGeom>
        <a:solidFill>
          <a:schemeClr val="accent5">
            <a:alpha val="50000"/>
            <a:hueOff val="3976072"/>
            <a:satOff val="-5118"/>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Indefinite Delivery Indefinite Quantity  (ID/IQ)</a:t>
          </a:r>
        </a:p>
      </dsp:txBody>
      <dsp:txXfrm>
        <a:off x="3691858" y="702273"/>
        <a:ext cx="1023788" cy="1023788"/>
      </dsp:txXfrm>
    </dsp:sp>
    <dsp:sp modelId="{59E59FD0-3BDA-440B-BB8A-14408FF86358}">
      <dsp:nvSpPr>
        <dsp:cNvPr id="0" name=""/>
        <dsp:cNvSpPr/>
      </dsp:nvSpPr>
      <dsp:spPr>
        <a:xfrm>
          <a:off x="4638108" y="490240"/>
          <a:ext cx="1447854" cy="1447854"/>
        </a:xfrm>
        <a:prstGeom prst="ellipse">
          <a:avLst/>
        </a:prstGeom>
        <a:solidFill>
          <a:schemeClr val="accent5">
            <a:alpha val="50000"/>
            <a:hueOff val="5301429"/>
            <a:satOff val="-682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CM/GC</a:t>
          </a:r>
        </a:p>
      </dsp:txBody>
      <dsp:txXfrm>
        <a:off x="4850141" y="702273"/>
        <a:ext cx="1023788" cy="1023788"/>
      </dsp:txXfrm>
    </dsp:sp>
    <dsp:sp modelId="{71B41864-C9FA-4AE9-A1F3-8A4B5723749C}">
      <dsp:nvSpPr>
        <dsp:cNvPr id="0" name=""/>
        <dsp:cNvSpPr/>
      </dsp:nvSpPr>
      <dsp:spPr>
        <a:xfrm>
          <a:off x="5796392" y="490240"/>
          <a:ext cx="1447854" cy="1447854"/>
        </a:xfrm>
        <a:prstGeom prst="ellipse">
          <a:avLst/>
        </a:prstGeom>
        <a:solidFill>
          <a:schemeClr val="accent5">
            <a:alpha val="50000"/>
            <a:hueOff val="6626786"/>
            <a:satOff val="-8530"/>
            <a:lumOff val="4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Progressive Design Build</a:t>
          </a:r>
        </a:p>
      </dsp:txBody>
      <dsp:txXfrm>
        <a:off x="6008425" y="702273"/>
        <a:ext cx="1023788" cy="1023788"/>
      </dsp:txXfrm>
    </dsp:sp>
    <dsp:sp modelId="{D00547DD-5F6B-409B-B6D6-434866F30AE0}">
      <dsp:nvSpPr>
        <dsp:cNvPr id="0" name=""/>
        <dsp:cNvSpPr/>
      </dsp:nvSpPr>
      <dsp:spPr>
        <a:xfrm>
          <a:off x="6954675" y="490240"/>
          <a:ext cx="1447854" cy="1447854"/>
        </a:xfrm>
        <a:prstGeom prst="ellipse">
          <a:avLst/>
        </a:prstGeom>
        <a:solidFill>
          <a:schemeClr val="accent5">
            <a:alpha val="50000"/>
            <a:hueOff val="7952143"/>
            <a:satOff val="-10236"/>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Design-Build</a:t>
          </a:r>
        </a:p>
      </dsp:txBody>
      <dsp:txXfrm>
        <a:off x="7166708" y="702273"/>
        <a:ext cx="1023788" cy="1023788"/>
      </dsp:txXfrm>
    </dsp:sp>
    <dsp:sp modelId="{93C7BDED-4D80-4BBB-9D1E-83BED7CA87A1}">
      <dsp:nvSpPr>
        <dsp:cNvPr id="0" name=""/>
        <dsp:cNvSpPr/>
      </dsp:nvSpPr>
      <dsp:spPr>
        <a:xfrm>
          <a:off x="8112959" y="490240"/>
          <a:ext cx="1447854" cy="1447854"/>
        </a:xfrm>
        <a:prstGeom prst="ellipse">
          <a:avLst/>
        </a:prstGeom>
        <a:solidFill>
          <a:schemeClr val="accent5">
            <a:alpha val="50000"/>
            <a:hueOff val="9277500"/>
            <a:satOff val="-11942"/>
            <a:lumOff val="65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Integrated Contractor</a:t>
          </a:r>
        </a:p>
      </dsp:txBody>
      <dsp:txXfrm>
        <a:off x="8324992" y="702273"/>
        <a:ext cx="1023788" cy="1023788"/>
      </dsp:txXfrm>
    </dsp:sp>
    <dsp:sp modelId="{54237130-317A-45FB-8D2C-962CEE0EFCC7}">
      <dsp:nvSpPr>
        <dsp:cNvPr id="0" name=""/>
        <dsp:cNvSpPr/>
      </dsp:nvSpPr>
      <dsp:spPr>
        <a:xfrm>
          <a:off x="9271243" y="490240"/>
          <a:ext cx="1447854" cy="1447854"/>
        </a:xfrm>
        <a:prstGeom prst="ellipse">
          <a:avLst/>
        </a:prstGeom>
        <a:solidFill>
          <a:schemeClr val="accent5">
            <a:alpha val="50000"/>
            <a:hueOff val="10602858"/>
            <a:satOff val="-13648"/>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680" tIns="12700" rIns="7968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Project Stardust</a:t>
          </a:r>
        </a:p>
      </dsp:txBody>
      <dsp:txXfrm>
        <a:off x="9483276" y="702273"/>
        <a:ext cx="1023788" cy="102378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37217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56072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5265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0050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20929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32885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3250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41660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_2 Col" type="twoObj">
  <p:cSld name="TWO_OBJECTS">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685800" y="1600200"/>
            <a:ext cx="5181600" cy="457676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6324600" y="1600200"/>
            <a:ext cx="5181600" cy="457676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_1 Col">
  <p:cSld name="Content_1 Col">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685800" y="1600200"/>
            <a:ext cx="10820400" cy="457676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_1 Col Table">
  <p:cSld name="Content_1 Col Table">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2"/>
          <p:cNvSpPr>
            <a:spLocks noGrp="1"/>
          </p:cNvSpPr>
          <p:nvPr>
            <p:ph type="tbl" idx="2"/>
          </p:nvPr>
        </p:nvSpPr>
        <p:spPr>
          <a:xfrm>
            <a:off x="685800" y="1600199"/>
            <a:ext cx="10820400" cy="45720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Trebuchet MS"/>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Photo Custom" userDrawn="1">
  <p:cSld name="Title_Photo Custom">
    <p:spTree>
      <p:nvGrpSpPr>
        <p:cNvPr id="1" name="Shape 115"/>
        <p:cNvGrpSpPr/>
        <p:nvPr/>
      </p:nvGrpSpPr>
      <p:grpSpPr>
        <a:xfrm>
          <a:off x="0" y="0"/>
          <a:ext cx="0" cy="0"/>
          <a:chOff x="0" y="0"/>
          <a:chExt cx="0" cy="0"/>
        </a:xfrm>
      </p:grpSpPr>
      <p:pic>
        <p:nvPicPr>
          <p:cNvPr id="3" name="Picture 2" descr="A picture containing outdoor, sky, nature, snow&#10;&#10;Description automatically generated">
            <a:extLst>
              <a:ext uri="{FF2B5EF4-FFF2-40B4-BE49-F238E27FC236}">
                <a16:creationId xmlns:a16="http://schemas.microsoft.com/office/drawing/2014/main" id="{5ACF9F98-FF80-2462-EDA5-2CCB6671AF75}"/>
              </a:ext>
            </a:extLst>
          </p:cNvPr>
          <p:cNvPicPr>
            <a:picLocks noChangeAspect="1"/>
          </p:cNvPicPr>
          <p:nvPr userDrawn="1"/>
        </p:nvPicPr>
        <p:blipFill rotWithShape="1">
          <a:blip r:embed="rId2"/>
          <a:srcRect t="321" b="35576"/>
          <a:stretch/>
        </p:blipFill>
        <p:spPr>
          <a:xfrm>
            <a:off x="0" y="-1"/>
            <a:ext cx="12192000" cy="4572000"/>
          </a:xfrm>
          <a:prstGeom prst="rect">
            <a:avLst/>
          </a:prstGeom>
        </p:spPr>
      </p:pic>
      <p:sp>
        <p:nvSpPr>
          <p:cNvPr id="117" name="Google Shape;117;p22"/>
          <p:cNvSpPr txBox="1">
            <a:spLocks noGrp="1"/>
          </p:cNvSpPr>
          <p:nvPr>
            <p:ph type="title"/>
          </p:nvPr>
        </p:nvSpPr>
        <p:spPr>
          <a:xfrm>
            <a:off x="3733800" y="4668450"/>
            <a:ext cx="7772400" cy="1531256"/>
          </a:xfrm>
          <a:prstGeom prst="rect">
            <a:avLst/>
          </a:prstGeom>
          <a:noFill/>
          <a:ln>
            <a:noFill/>
          </a:ln>
        </p:spPr>
        <p:txBody>
          <a:bodyPr spcFirstLastPara="1" wrap="square" lIns="0" tIns="0" rIns="0" bIns="0" anchor="b" anchorCtr="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2"/>
          <p:cNvSpPr txBox="1">
            <a:spLocks noGrp="1"/>
          </p:cNvSpPr>
          <p:nvPr>
            <p:ph type="dt" idx="10"/>
          </p:nvPr>
        </p:nvSpPr>
        <p:spPr>
          <a:xfrm>
            <a:off x="8763000" y="6234430"/>
            <a:ext cx="27432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8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88671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143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11" name="Google Shape;11;p1"/>
          <p:cNvCxnSpPr/>
          <p:nvPr/>
        </p:nvCxnSpPr>
        <p:spPr>
          <a:xfrm>
            <a:off x="0" y="1143000"/>
            <a:ext cx="12188952" cy="0"/>
          </a:xfrm>
          <a:prstGeom prst="straightConnector1">
            <a:avLst/>
          </a:prstGeom>
          <a:noFill/>
          <a:ln w="82550" cap="flat" cmpd="sng">
            <a:solidFill>
              <a:srgbClr val="EF7521"/>
            </a:solidFill>
            <a:prstDash val="solid"/>
            <a:miter lim="800000"/>
            <a:headEnd type="none" w="sm" len="sm"/>
            <a:tailEnd type="none" w="sm" len="sm"/>
          </a:ln>
        </p:spPr>
      </p:cxnSp>
      <p:sp>
        <p:nvSpPr>
          <p:cNvPr id="12" name="Google Shape;12;p1"/>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chemeClr val="dk1"/>
              </a:buClr>
              <a:buSzPts val="3200"/>
              <a:buFont typeface="Trebuchet MS"/>
              <a:buNone/>
              <a:defRPr sz="32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7F7F7F"/>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7F7F7F"/>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7F7F7F"/>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7F7F7F"/>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7F7F7F"/>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7F7F7F"/>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7F7F7F"/>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7F7F7F"/>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p:cNvPicPr preferRelativeResize="0"/>
          <p:nvPr/>
        </p:nvPicPr>
        <p:blipFill>
          <a:blip r:embed="rId5"/>
          <a:srcRect/>
          <a:stretch/>
        </p:blipFill>
        <p:spPr>
          <a:xfrm>
            <a:off x="690451" y="228600"/>
            <a:ext cx="1616043" cy="685800"/>
          </a:xfrm>
          <a:prstGeom prst="rect">
            <a:avLst/>
          </a:prstGeom>
          <a:noFill/>
          <a:ln>
            <a:noFill/>
          </a:ln>
        </p:spPr>
      </p:pic>
      <p:sp>
        <p:nvSpPr>
          <p:cNvPr id="17" name="Google Shape;17;p1"/>
          <p:cNvSpPr txBox="1">
            <a:spLocks noGrp="1"/>
          </p:cNvSpPr>
          <p:nvPr>
            <p:ph type="body" idx="1"/>
          </p:nvPr>
        </p:nvSpPr>
        <p:spPr>
          <a:xfrm>
            <a:off x="684276" y="1600200"/>
            <a:ext cx="10820400" cy="4805363"/>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8">
          <p15:clr>
            <a:srgbClr val="F26B43"/>
          </p15:clr>
        </p15:guide>
        <p15:guide id="2" pos="432">
          <p15:clr>
            <a:srgbClr val="F26B43"/>
          </p15:clr>
        </p15:guide>
        <p15:guide id="3" pos="7248">
          <p15:clr>
            <a:srgbClr val="F26B43"/>
          </p15:clr>
        </p15:guide>
        <p15:guide id="4" orient="horz" pos="3888">
          <p15:clr>
            <a:srgbClr val="F26B43"/>
          </p15:clr>
        </p15:guide>
        <p15:guide id="5" pos="3696">
          <p15:clr>
            <a:srgbClr val="F26B43"/>
          </p15:clr>
        </p15:guide>
        <p15:guide id="6"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3"/>
          <p:cNvSpPr/>
          <p:nvPr/>
        </p:nvSpPr>
        <p:spPr>
          <a:xfrm>
            <a:off x="0" y="4572000"/>
            <a:ext cx="12192000" cy="2286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79" name="Google Shape;79;p13"/>
          <p:cNvCxnSpPr/>
          <p:nvPr/>
        </p:nvCxnSpPr>
        <p:spPr>
          <a:xfrm>
            <a:off x="0" y="4572000"/>
            <a:ext cx="12188952" cy="0"/>
          </a:xfrm>
          <a:prstGeom prst="straightConnector1">
            <a:avLst/>
          </a:prstGeom>
          <a:noFill/>
          <a:ln w="82550" cap="flat" cmpd="sng">
            <a:solidFill>
              <a:srgbClr val="EF7521"/>
            </a:solidFill>
            <a:prstDash val="solid"/>
            <a:miter lim="800000"/>
            <a:headEnd type="none" w="sm" len="sm"/>
            <a:tailEnd type="none" w="sm" len="sm"/>
          </a:ln>
        </p:spPr>
      </p:cxnSp>
      <p:sp>
        <p:nvSpPr>
          <p:cNvPr id="80" name="Google Shape;80;p13"/>
          <p:cNvSpPr txBox="1">
            <a:spLocks noGrp="1"/>
          </p:cNvSpPr>
          <p:nvPr>
            <p:ph type="title"/>
          </p:nvPr>
        </p:nvSpPr>
        <p:spPr>
          <a:xfrm>
            <a:off x="3733800" y="4668450"/>
            <a:ext cx="7772400" cy="1531256"/>
          </a:xfrm>
          <a:prstGeom prst="rect">
            <a:avLst/>
          </a:prstGeom>
          <a:noFill/>
          <a:ln>
            <a:noFill/>
          </a:ln>
        </p:spPr>
        <p:txBody>
          <a:bodyPr spcFirstLastPara="1" wrap="square" lIns="0" tIns="0" rIns="0" bIns="0" anchor="b" anchorCtr="0">
            <a:noAutofit/>
          </a:bodyPr>
          <a:lstStyle>
            <a:lvl1pPr marR="0" lvl="0" algn="r" rtl="0">
              <a:lnSpc>
                <a:spcPct val="9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1" name="Google Shape;81;p13"/>
          <p:cNvPicPr preferRelativeResize="0"/>
          <p:nvPr/>
        </p:nvPicPr>
        <p:blipFill rotWithShape="1">
          <a:blip r:embed="rId3">
            <a:alphaModFix/>
          </a:blip>
          <a:srcRect/>
          <a:stretch/>
        </p:blipFill>
        <p:spPr>
          <a:xfrm>
            <a:off x="685800" y="5015310"/>
            <a:ext cx="2691115" cy="1399380"/>
          </a:xfrm>
          <a:prstGeom prst="rect">
            <a:avLst/>
          </a:prstGeom>
          <a:noFill/>
          <a:ln>
            <a:noFill/>
          </a:ln>
        </p:spPr>
      </p:pic>
      <p:sp>
        <p:nvSpPr>
          <p:cNvPr id="82" name="Google Shape;82;p13"/>
          <p:cNvSpPr txBox="1">
            <a:spLocks noGrp="1"/>
          </p:cNvSpPr>
          <p:nvPr>
            <p:ph type="dt" idx="10"/>
          </p:nvPr>
        </p:nvSpPr>
        <p:spPr>
          <a:xfrm>
            <a:off x="8763000" y="6234430"/>
            <a:ext cx="27432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800" b="0"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840">
          <p15:clr>
            <a:srgbClr val="F26B43"/>
          </p15:clr>
        </p15:guide>
        <p15:guide id="2" pos="432">
          <p15:clr>
            <a:srgbClr val="F26B43"/>
          </p15:clr>
        </p15:guide>
        <p15:guide id="3" pos="72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dot.gov/business/alternativedelivery/pd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3" name="Picture Placeholder 2" descr="A picture containing outdoor, sky, nature, snow">
            <a:extLst>
              <a:ext uri="{FF2B5EF4-FFF2-40B4-BE49-F238E27FC236}">
                <a16:creationId xmlns:a16="http://schemas.microsoft.com/office/drawing/2014/main" id="{4E507237-A49B-9EC0-F17B-447879A4359D}"/>
              </a:ext>
            </a:extLst>
          </p:cNvPr>
          <p:cNvPicPr>
            <a:picLocks noGrp="1" noChangeAspect="1"/>
          </p:cNvPicPr>
          <p:nvPr>
            <p:ph type="pic" idx="4294967295"/>
          </p:nvPr>
        </p:nvPicPr>
        <p:blipFill>
          <a:blip r:embed="rId3"/>
          <a:srcRect t="17991" b="17991"/>
          <a:stretch>
            <a:fillRect/>
          </a:stretch>
        </p:blipFill>
        <p:spPr>
          <a:xfrm>
            <a:off x="0" y="0"/>
            <a:ext cx="12188825" cy="4535488"/>
          </a:xfrm>
          <a:prstGeom prst="rect">
            <a:avLst/>
          </a:prstGeom>
          <a:solidFill>
            <a:srgbClr val="F2F2F2"/>
          </a:solidFill>
          <a:ln>
            <a:noFill/>
          </a:ln>
        </p:spPr>
      </p:pic>
      <p:sp>
        <p:nvSpPr>
          <p:cNvPr id="190" name="Google Shape;190;p32"/>
          <p:cNvSpPr txBox="1">
            <a:spLocks noGrp="1"/>
          </p:cNvSpPr>
          <p:nvPr>
            <p:ph type="title"/>
          </p:nvPr>
        </p:nvSpPr>
        <p:spPr>
          <a:xfrm>
            <a:off x="3053751" y="4668450"/>
            <a:ext cx="8452449" cy="1531256"/>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dk1"/>
              </a:buClr>
              <a:buSzPts val="3600"/>
              <a:buFont typeface="Trebuchet MS"/>
              <a:buNone/>
            </a:pPr>
            <a:r>
              <a:rPr lang="en-US" dirty="0"/>
              <a:t>Overview of Alternative Project Delivery at CDOT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How does CDOT decide which Method to use?</a:t>
            </a:r>
            <a:endParaRPr dirty="0"/>
          </a:p>
        </p:txBody>
      </p:sp>
      <p:sp>
        <p:nvSpPr>
          <p:cNvPr id="226" name="Google Shape;226;p35"/>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 name="Rectangle 1">
            <a:extLst>
              <a:ext uri="{FF2B5EF4-FFF2-40B4-BE49-F238E27FC236}">
                <a16:creationId xmlns:a16="http://schemas.microsoft.com/office/drawing/2014/main" id="{C33F7139-1F87-C4F5-9B04-8F20ABFCEAC1}"/>
              </a:ext>
            </a:extLst>
          </p:cNvPr>
          <p:cNvSpPr/>
          <p:nvPr/>
        </p:nvSpPr>
        <p:spPr>
          <a:xfrm>
            <a:off x="685800" y="1600200"/>
            <a:ext cx="10820400" cy="4031873"/>
          </a:xfrm>
          <a:prstGeom prst="rect">
            <a:avLst/>
          </a:prstGeom>
          <a:noFill/>
        </p:spPr>
        <p:txBody>
          <a:bodyPr wrap="square" lIns="91440" tIns="45720" rIns="91440" bIns="45720">
            <a:spAutoFit/>
          </a:bodyPr>
          <a:lstStyle/>
          <a:p>
            <a:pPr algn="just"/>
            <a:r>
              <a:rPr lang="en-US" sz="3200" b="0" cap="none" spc="0" dirty="0">
                <a:ln w="0"/>
                <a:solidFill>
                  <a:schemeClr val="tx1"/>
                </a:solidFill>
                <a:effectLst>
                  <a:outerShdw blurRad="38100" dist="19050" dir="2700000" algn="tl" rotWithShape="0">
                    <a:schemeClr val="dk1">
                      <a:alpha val="40000"/>
                    </a:schemeClr>
                  </a:outerShdw>
                </a:effectLst>
              </a:rPr>
              <a:t>CDOT has developed a specific tool to document and assist project teams in selecting the right method for the right project.  </a:t>
            </a:r>
          </a:p>
          <a:p>
            <a:pPr algn="just"/>
            <a:endParaRPr lang="en-US" sz="3200" dirty="0">
              <a:ln w="0"/>
              <a:solidFill>
                <a:schemeClr val="tx1"/>
              </a:solidFill>
              <a:effectLst>
                <a:outerShdw blurRad="38100" dist="19050" dir="2700000" algn="tl" rotWithShape="0">
                  <a:schemeClr val="dk1">
                    <a:alpha val="40000"/>
                  </a:schemeClr>
                </a:outerShdw>
              </a:effectLst>
            </a:endParaRPr>
          </a:p>
          <a:p>
            <a:pPr algn="just"/>
            <a:endParaRPr lang="en-US" sz="3200" b="0" cap="none" spc="0" dirty="0">
              <a:ln w="0"/>
              <a:solidFill>
                <a:schemeClr val="tx1"/>
              </a:solidFill>
              <a:effectLst>
                <a:outerShdw blurRad="38100" dist="19050" dir="2700000" algn="tl" rotWithShape="0">
                  <a:schemeClr val="dk1">
                    <a:alpha val="40000"/>
                  </a:schemeClr>
                </a:outerShdw>
              </a:effectLst>
            </a:endParaRPr>
          </a:p>
          <a:p>
            <a:pPr algn="ctr"/>
            <a:r>
              <a:rPr lang="en-US" sz="3200" dirty="0">
                <a:ln w="0"/>
                <a:solidFill>
                  <a:schemeClr val="tx1"/>
                </a:solidFill>
                <a:effectLst>
                  <a:outerShdw blurRad="38100" dist="19050" dir="2700000" algn="tl" rotWithShape="0">
                    <a:schemeClr val="dk1">
                      <a:alpha val="40000"/>
                    </a:schemeClr>
                  </a:outerShdw>
                </a:effectLst>
              </a:rPr>
              <a:t>Project Delivery Selection Matrix (PDSM)</a:t>
            </a:r>
          </a:p>
          <a:p>
            <a:pPr algn="ctr"/>
            <a:r>
              <a:rPr lang="en-US" sz="3200" b="0" cap="none" spc="0" dirty="0">
                <a:ln w="0"/>
                <a:solidFill>
                  <a:schemeClr val="tx1"/>
                </a:solidFill>
                <a:effectLst>
                  <a:outerShdw blurRad="38100" dist="19050" dir="2700000" algn="tl" rotWithShape="0">
                    <a:schemeClr val="dk1">
                      <a:alpha val="40000"/>
                    </a:schemeClr>
                  </a:outerShdw>
                </a:effectLst>
                <a:hlinkClick r:id="rId3"/>
              </a:rPr>
              <a:t>https://www.codot.gov/business/alternativedelivery/pdsm</a:t>
            </a:r>
            <a:endParaRPr lang="en-US" sz="3200" b="0" cap="none" spc="0" dirty="0">
              <a:ln w="0"/>
              <a:solidFill>
                <a:schemeClr val="tx1"/>
              </a:solidFill>
              <a:effectLst>
                <a:outerShdw blurRad="38100" dist="19050" dir="2700000" algn="tl" rotWithShape="0">
                  <a:schemeClr val="dk1">
                    <a:alpha val="40000"/>
                  </a:schemeClr>
                </a:outerShdw>
              </a:effectLst>
            </a:endParaRPr>
          </a:p>
          <a:p>
            <a:pPr algn="ct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Google Shape;212;p34">
            <a:extLst>
              <a:ext uri="{FF2B5EF4-FFF2-40B4-BE49-F238E27FC236}">
                <a16:creationId xmlns:a16="http://schemas.microsoft.com/office/drawing/2014/main" id="{3F002EDE-26A1-8273-822B-EC397F2B3A83}"/>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8" name="Google Shape;213;p34">
            <a:extLst>
              <a:ext uri="{FF2B5EF4-FFF2-40B4-BE49-F238E27FC236}">
                <a16:creationId xmlns:a16="http://schemas.microsoft.com/office/drawing/2014/main" id="{11BE5264-3503-B8EB-55BB-7CC613BE06D9}"/>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720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How does CDOT decide which Method to use?</a:t>
            </a:r>
            <a:endParaRPr dirty="0"/>
          </a:p>
        </p:txBody>
      </p:sp>
      <p:sp>
        <p:nvSpPr>
          <p:cNvPr id="226" name="Google Shape;226;p35"/>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 name="Rectangle 3">
            <a:extLst>
              <a:ext uri="{FF2B5EF4-FFF2-40B4-BE49-F238E27FC236}">
                <a16:creationId xmlns:a16="http://schemas.microsoft.com/office/drawing/2014/main" id="{64C6CD53-2F07-C92D-AB37-F35095B59064}"/>
              </a:ext>
            </a:extLst>
          </p:cNvPr>
          <p:cNvSpPr/>
          <p:nvPr/>
        </p:nvSpPr>
        <p:spPr>
          <a:xfrm>
            <a:off x="914400" y="1949182"/>
            <a:ext cx="10820400" cy="3600986"/>
          </a:xfrm>
          <a:prstGeom prst="rect">
            <a:avLst/>
          </a:prstGeom>
          <a:noFill/>
        </p:spPr>
        <p:txBody>
          <a:bodyPr wrap="square" lIns="91440" tIns="45720" rIns="91440" bIns="45720">
            <a:spAutoFit/>
          </a:bodyPr>
          <a:lstStyle/>
          <a:p>
            <a:pPr algn="ctr"/>
            <a:r>
              <a:rPr lang="en-US" sz="3200" dirty="0">
                <a:ln w="0"/>
                <a:solidFill>
                  <a:schemeClr val="tx1"/>
                </a:solidFill>
                <a:effectLst>
                  <a:outerShdw blurRad="38100" dist="19050" dir="2700000" algn="tl" rotWithShape="0">
                    <a:schemeClr val="dk1">
                      <a:alpha val="40000"/>
                    </a:schemeClr>
                  </a:outerShdw>
                </a:effectLst>
              </a:rPr>
              <a:t>Project Delivery Selection Matrix (PDSM)</a:t>
            </a:r>
          </a:p>
          <a:p>
            <a:pPr algn="just"/>
            <a:r>
              <a:rPr lang="en-US" sz="2800" dirty="0">
                <a:ln w="0"/>
                <a:solidFill>
                  <a:schemeClr val="tx1"/>
                </a:solidFill>
                <a:effectLst>
                  <a:outerShdw blurRad="38100" dist="19050" dir="2700000" algn="tl" rotWithShape="0">
                    <a:schemeClr val="dk1">
                      <a:alpha val="40000"/>
                    </a:schemeClr>
                  </a:outerShdw>
                </a:effectLst>
              </a:rPr>
              <a:t>Goals and Risk analysis tools that guides project teams through five primary discussions to determine Opportunities and Obstacles of each delivery method that may be leveraged to encourage the success of the specific project.</a:t>
            </a:r>
          </a:p>
          <a:p>
            <a:pPr algn="just"/>
            <a:endParaRPr lang="en-US" sz="2800" dirty="0">
              <a:ln w="0"/>
              <a:solidFill>
                <a:schemeClr val="tx1"/>
              </a:solidFill>
              <a:effectLst>
                <a:outerShdw blurRad="38100" dist="19050" dir="2700000" algn="tl" rotWithShape="0">
                  <a:schemeClr val="dk1">
                    <a:alpha val="40000"/>
                  </a:schemeClr>
                </a:outerShdw>
              </a:effectLst>
            </a:endParaRPr>
          </a:p>
          <a:p>
            <a:pPr marL="457200" indent="-457200">
              <a:buFont typeface="Arial" panose="020B0604020202020204" pitchFamily="34" charset="0"/>
              <a:buChar char="•"/>
            </a:pPr>
            <a:r>
              <a:rPr lang="en-US" sz="2800" dirty="0">
                <a:ln w="0"/>
                <a:solidFill>
                  <a:schemeClr val="tx1"/>
                </a:solidFill>
                <a:effectLst>
                  <a:outerShdw blurRad="38100" dist="19050" dir="2700000" algn="tl" rotWithShape="0">
                    <a:schemeClr val="dk1">
                      <a:alpha val="40000"/>
                    </a:schemeClr>
                  </a:outerShdw>
                </a:effectLst>
              </a:rPr>
              <a:t>Requires a 4-8 hour workshop to complete the PDSM</a:t>
            </a:r>
          </a:p>
          <a:p>
            <a:pPr marL="457200" indent="-457200">
              <a:buFont typeface="Arial" panose="020B0604020202020204" pitchFamily="34" charset="0"/>
              <a:buChar char="•"/>
            </a:pPr>
            <a:r>
              <a:rPr lang="en-US" sz="2800" dirty="0">
                <a:ln w="0"/>
                <a:solidFill>
                  <a:schemeClr val="tx1"/>
                </a:solidFill>
                <a:effectLst>
                  <a:outerShdw blurRad="38100" dist="19050" dir="2700000" algn="tl" rotWithShape="0">
                    <a:schemeClr val="dk1">
                      <a:alpha val="40000"/>
                    </a:schemeClr>
                  </a:outerShdw>
                </a:effectLst>
              </a:rPr>
              <a:t>The PDSM is </a:t>
            </a:r>
            <a:r>
              <a:rPr lang="en-US" sz="2800" b="1" dirty="0">
                <a:ln w="0"/>
                <a:solidFill>
                  <a:schemeClr val="tx1"/>
                </a:solidFill>
                <a:effectLst>
                  <a:outerShdw blurRad="38100" dist="19050" dir="2700000" algn="tl" rotWithShape="0">
                    <a:schemeClr val="dk1">
                      <a:alpha val="40000"/>
                    </a:schemeClr>
                  </a:outerShdw>
                </a:effectLst>
              </a:rPr>
              <a:t>not</a:t>
            </a:r>
            <a:r>
              <a:rPr lang="en-US" sz="2800" dirty="0">
                <a:ln w="0"/>
                <a:solidFill>
                  <a:schemeClr val="tx1"/>
                </a:solidFill>
                <a:effectLst>
                  <a:outerShdw blurRad="38100" dist="19050" dir="2700000" algn="tl" rotWithShape="0">
                    <a:schemeClr val="dk1">
                      <a:alpha val="40000"/>
                    </a:schemeClr>
                  </a:outerShdw>
                </a:effectLst>
              </a:rPr>
              <a:t> currently required for all projects</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2" name="Google Shape;212;p34">
            <a:extLst>
              <a:ext uri="{FF2B5EF4-FFF2-40B4-BE49-F238E27FC236}">
                <a16:creationId xmlns:a16="http://schemas.microsoft.com/office/drawing/2014/main" id="{4045DA47-F55D-BE4F-70BD-35781698823C}"/>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3" name="Google Shape;213;p34">
            <a:extLst>
              <a:ext uri="{FF2B5EF4-FFF2-40B4-BE49-F238E27FC236}">
                <a16:creationId xmlns:a16="http://schemas.microsoft.com/office/drawing/2014/main" id="{0A33AC38-A5A1-9283-ADA6-EBB244AE271C}"/>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81353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How does CDOT decide which Method to use?</a:t>
            </a:r>
            <a:endParaRPr dirty="0"/>
          </a:p>
        </p:txBody>
      </p:sp>
      <p:sp>
        <p:nvSpPr>
          <p:cNvPr id="226" name="Google Shape;226;p3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4" name="Rectangle 3">
            <a:extLst>
              <a:ext uri="{FF2B5EF4-FFF2-40B4-BE49-F238E27FC236}">
                <a16:creationId xmlns:a16="http://schemas.microsoft.com/office/drawing/2014/main" id="{E4E2286A-740A-222E-B619-6233E4741EFA}"/>
              </a:ext>
            </a:extLst>
          </p:cNvPr>
          <p:cNvSpPr/>
          <p:nvPr/>
        </p:nvSpPr>
        <p:spPr>
          <a:xfrm>
            <a:off x="685800" y="1737962"/>
            <a:ext cx="5181601" cy="4093428"/>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The Primary Factors:</a:t>
            </a:r>
          </a:p>
          <a:p>
            <a:pPr algn="ctr"/>
            <a:endParaRPr lang="en-US" sz="3200" b="0" cap="none" spc="0" dirty="0">
              <a:ln w="0"/>
              <a:solidFill>
                <a:schemeClr val="tx1"/>
              </a:solidFill>
              <a:effectLst>
                <a:outerShdw blurRad="38100" dist="19050" dir="2700000" algn="tl" rotWithShape="0">
                  <a:schemeClr val="dk1">
                    <a:alpha val="40000"/>
                  </a:schemeClr>
                </a:outerShdw>
              </a:effectLst>
            </a:endParaRPr>
          </a:p>
          <a:p>
            <a:pPr marL="457200" indent="-457200">
              <a:buFont typeface="Arial" panose="020B0604020202020204" pitchFamily="34" charset="0"/>
              <a:buChar char="•"/>
            </a:pPr>
            <a:r>
              <a:rPr lang="en-US" sz="2800" b="1" dirty="0">
                <a:ln w="0"/>
                <a:solidFill>
                  <a:schemeClr val="tx1"/>
                </a:solidFill>
                <a:effectLst>
                  <a:outerShdw blurRad="38100" dist="19050" dir="2700000" algn="tl" rotWithShape="0">
                    <a:schemeClr val="dk1">
                      <a:alpha val="40000"/>
                    </a:schemeClr>
                  </a:outerShdw>
                </a:effectLst>
              </a:rPr>
              <a:t>Project Complexity and Innovation</a:t>
            </a:r>
          </a:p>
          <a:p>
            <a:pPr marL="457200" indent="-457200">
              <a:buFont typeface="Arial" panose="020B0604020202020204" pitchFamily="34" charset="0"/>
              <a:buChar char="•"/>
            </a:pPr>
            <a:r>
              <a:rPr lang="en-US" sz="2800" b="1" cap="none" spc="0" dirty="0">
                <a:ln w="0"/>
                <a:solidFill>
                  <a:schemeClr val="tx1"/>
                </a:solidFill>
                <a:effectLst>
                  <a:outerShdw blurRad="38100" dist="19050" dir="2700000" algn="tl" rotWithShape="0">
                    <a:schemeClr val="dk1">
                      <a:alpha val="40000"/>
                    </a:schemeClr>
                  </a:outerShdw>
                </a:effectLst>
              </a:rPr>
              <a:t>Project Delivery Schedule</a:t>
            </a:r>
          </a:p>
          <a:p>
            <a:pPr marL="457200" indent="-457200">
              <a:buFont typeface="Arial" panose="020B0604020202020204" pitchFamily="34" charset="0"/>
              <a:buChar char="•"/>
            </a:pPr>
            <a:r>
              <a:rPr lang="en-US" sz="2800" b="1" dirty="0">
                <a:ln w="0"/>
                <a:solidFill>
                  <a:schemeClr val="tx1"/>
                </a:solidFill>
                <a:effectLst>
                  <a:outerShdw blurRad="38100" dist="19050" dir="2700000" algn="tl" rotWithShape="0">
                    <a:schemeClr val="dk1">
                      <a:alpha val="40000"/>
                    </a:schemeClr>
                  </a:outerShdw>
                </a:effectLst>
              </a:rPr>
              <a:t>Project Cost Considerations</a:t>
            </a:r>
          </a:p>
          <a:p>
            <a:pPr marL="457200" indent="-457200">
              <a:buFont typeface="Arial" panose="020B0604020202020204" pitchFamily="34" charset="0"/>
              <a:buChar char="•"/>
            </a:pPr>
            <a:r>
              <a:rPr lang="en-US" sz="2800" b="1" cap="none" spc="0" dirty="0">
                <a:ln w="0"/>
                <a:solidFill>
                  <a:schemeClr val="tx1"/>
                </a:solidFill>
                <a:effectLst>
                  <a:outerShdw blurRad="38100" dist="19050" dir="2700000" algn="tl" rotWithShape="0">
                    <a:schemeClr val="dk1">
                      <a:alpha val="40000"/>
                    </a:schemeClr>
                  </a:outerShdw>
                </a:effectLst>
              </a:rPr>
              <a:t>Level of Design</a:t>
            </a:r>
          </a:p>
          <a:p>
            <a:pPr marL="457200" indent="-457200">
              <a:buFont typeface="Arial" panose="020B0604020202020204" pitchFamily="34" charset="0"/>
              <a:buChar char="•"/>
            </a:pPr>
            <a:r>
              <a:rPr lang="en-US" sz="2800" b="1" dirty="0">
                <a:ln w="0"/>
                <a:solidFill>
                  <a:schemeClr val="tx1"/>
                </a:solidFill>
                <a:effectLst>
                  <a:outerShdw blurRad="38100" dist="19050" dir="2700000" algn="tl" rotWithShape="0">
                    <a:schemeClr val="dk1">
                      <a:alpha val="40000"/>
                    </a:schemeClr>
                  </a:outerShdw>
                </a:effectLst>
              </a:rPr>
              <a:t>Risk Assessment</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D0B12D2F-571C-EF8F-55D1-56FF1BCEBD3D}"/>
              </a:ext>
            </a:extLst>
          </p:cNvPr>
          <p:cNvSpPr/>
          <p:nvPr/>
        </p:nvSpPr>
        <p:spPr>
          <a:xfrm>
            <a:off x="6479877" y="1782395"/>
            <a:ext cx="5026324" cy="3662541"/>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The Secondary Factors:</a:t>
            </a:r>
          </a:p>
          <a:p>
            <a:pPr algn="ctr"/>
            <a:endParaRPr lang="en-US" sz="3200" b="0" cap="none" spc="0" dirty="0">
              <a:ln w="0"/>
              <a:solidFill>
                <a:schemeClr val="tx1"/>
              </a:solidFill>
              <a:effectLst>
                <a:outerShdw blurRad="38100" dist="19050" dir="2700000" algn="tl" rotWithShape="0">
                  <a:schemeClr val="dk1">
                    <a:alpha val="40000"/>
                  </a:schemeClr>
                </a:outerShdw>
              </a:effectLst>
            </a:endParaRPr>
          </a:p>
          <a:p>
            <a:pPr marL="457200" indent="-457200">
              <a:buFont typeface="Arial" panose="020B0604020202020204" pitchFamily="34" charset="0"/>
              <a:buChar char="•"/>
            </a:pPr>
            <a:r>
              <a:rPr lang="en-US" sz="2800" b="1" dirty="0">
                <a:ln w="0"/>
                <a:solidFill>
                  <a:schemeClr val="tx1"/>
                </a:solidFill>
                <a:effectLst>
                  <a:outerShdw blurRad="38100" dist="19050" dir="2700000" algn="tl" rotWithShape="0">
                    <a:schemeClr val="dk1">
                      <a:alpha val="40000"/>
                    </a:schemeClr>
                  </a:outerShdw>
                </a:effectLst>
              </a:rPr>
              <a:t>Staff Availability and Experience (Agency)</a:t>
            </a:r>
          </a:p>
          <a:p>
            <a:pPr marL="457200" indent="-457200">
              <a:buFont typeface="Arial" panose="020B0604020202020204" pitchFamily="34" charset="0"/>
              <a:buChar char="•"/>
            </a:pPr>
            <a:r>
              <a:rPr lang="en-US" sz="2800" b="1" cap="none" spc="0" dirty="0">
                <a:ln w="0"/>
                <a:solidFill>
                  <a:schemeClr val="tx1"/>
                </a:solidFill>
                <a:effectLst>
                  <a:outerShdw blurRad="38100" dist="19050" dir="2700000" algn="tl" rotWithShape="0">
                    <a:schemeClr val="dk1">
                      <a:alpha val="40000"/>
                    </a:schemeClr>
                  </a:outerShdw>
                </a:effectLst>
              </a:rPr>
              <a:t>Level of Oversight and Control</a:t>
            </a:r>
          </a:p>
          <a:p>
            <a:pPr marL="457200" indent="-457200">
              <a:buFont typeface="Arial" panose="020B0604020202020204" pitchFamily="34" charset="0"/>
              <a:buChar char="•"/>
            </a:pPr>
            <a:r>
              <a:rPr lang="en-US" sz="2800" b="1" dirty="0">
                <a:ln w="0"/>
                <a:solidFill>
                  <a:schemeClr val="tx1"/>
                </a:solidFill>
                <a:effectLst>
                  <a:outerShdw blurRad="38100" dist="19050" dir="2700000" algn="tl" rotWithShape="0">
                    <a:schemeClr val="dk1">
                      <a:alpha val="40000"/>
                    </a:schemeClr>
                  </a:outerShdw>
                </a:effectLst>
              </a:rPr>
              <a:t>Competition and Contractor Experience</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2" name="Google Shape;212;p34">
            <a:extLst>
              <a:ext uri="{FF2B5EF4-FFF2-40B4-BE49-F238E27FC236}">
                <a16:creationId xmlns:a16="http://schemas.microsoft.com/office/drawing/2014/main" id="{FC94E761-46EB-697D-EB7F-879D04FAB515}"/>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3" name="Google Shape;213;p34">
            <a:extLst>
              <a:ext uri="{FF2B5EF4-FFF2-40B4-BE49-F238E27FC236}">
                <a16:creationId xmlns:a16="http://schemas.microsoft.com/office/drawing/2014/main" id="{113CF7AB-D3CA-A271-DB12-207B10EC7FAC}"/>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143122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How does CDOT decide which Method to use?</a:t>
            </a:r>
            <a:endParaRPr dirty="0"/>
          </a:p>
        </p:txBody>
      </p:sp>
      <p:sp>
        <p:nvSpPr>
          <p:cNvPr id="226" name="Google Shape;226;p35"/>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 name="Picture 1">
            <a:extLst>
              <a:ext uri="{FF2B5EF4-FFF2-40B4-BE49-F238E27FC236}">
                <a16:creationId xmlns:a16="http://schemas.microsoft.com/office/drawing/2014/main" id="{65971026-312E-63EF-3AE6-76DB19237966}"/>
              </a:ext>
            </a:extLst>
          </p:cNvPr>
          <p:cNvPicPr>
            <a:picLocks noChangeAspect="1"/>
          </p:cNvPicPr>
          <p:nvPr/>
        </p:nvPicPr>
        <p:blipFill rotWithShape="1">
          <a:blip r:embed="rId3">
            <a:extLst>
              <a:ext uri="{28A0092B-C50C-407E-A947-70E740481C1C}">
                <a14:useLocalDpi xmlns:a14="http://schemas.microsoft.com/office/drawing/2010/main" val="0"/>
              </a:ext>
            </a:extLst>
          </a:blip>
          <a:srcRect t="13160" b="1125"/>
          <a:stretch/>
        </p:blipFill>
        <p:spPr>
          <a:xfrm>
            <a:off x="2820837" y="2157834"/>
            <a:ext cx="6550325" cy="3982598"/>
          </a:xfrm>
          <a:prstGeom prst="rect">
            <a:avLst/>
          </a:prstGeom>
        </p:spPr>
      </p:pic>
      <p:sp>
        <p:nvSpPr>
          <p:cNvPr id="3" name="Rectangle 2">
            <a:extLst>
              <a:ext uri="{FF2B5EF4-FFF2-40B4-BE49-F238E27FC236}">
                <a16:creationId xmlns:a16="http://schemas.microsoft.com/office/drawing/2014/main" id="{25016500-3D1A-1BA9-2899-DD83CEF4D871}"/>
              </a:ext>
            </a:extLst>
          </p:cNvPr>
          <p:cNvSpPr/>
          <p:nvPr/>
        </p:nvSpPr>
        <p:spPr>
          <a:xfrm>
            <a:off x="6234647" y="1634614"/>
            <a:ext cx="543770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Example PDSM Summary Matrix</a:t>
            </a:r>
          </a:p>
        </p:txBody>
      </p:sp>
      <p:sp>
        <p:nvSpPr>
          <p:cNvPr id="4" name="Google Shape;212;p34">
            <a:extLst>
              <a:ext uri="{FF2B5EF4-FFF2-40B4-BE49-F238E27FC236}">
                <a16:creationId xmlns:a16="http://schemas.microsoft.com/office/drawing/2014/main" id="{64F992DB-743E-AFE9-C71D-E07982278255}"/>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5" name="Google Shape;213;p34">
            <a:extLst>
              <a:ext uri="{FF2B5EF4-FFF2-40B4-BE49-F238E27FC236}">
                <a16:creationId xmlns:a16="http://schemas.microsoft.com/office/drawing/2014/main" id="{3DD763D2-5FB6-95C3-B806-90310189F937}"/>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42260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2763826" y="-2"/>
            <a:ext cx="874237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 Project Delivery Methods</a:t>
            </a:r>
            <a:endParaRPr sz="3200" dirty="0"/>
          </a:p>
        </p:txBody>
      </p:sp>
      <p:sp>
        <p:nvSpPr>
          <p:cNvPr id="214" name="Google Shape;214;p34"/>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11" name="Rounded Rectangle 6">
            <a:extLst>
              <a:ext uri="{FF2B5EF4-FFF2-40B4-BE49-F238E27FC236}">
                <a16:creationId xmlns:a16="http://schemas.microsoft.com/office/drawing/2014/main" id="{12873CD6-71BB-55C7-3A11-C840E402821B}"/>
              </a:ext>
            </a:extLst>
          </p:cNvPr>
          <p:cNvSpPr/>
          <p:nvPr/>
        </p:nvSpPr>
        <p:spPr>
          <a:xfrm>
            <a:off x="1425348" y="2705100"/>
            <a:ext cx="1338478"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Designer</a:t>
            </a:r>
          </a:p>
        </p:txBody>
      </p:sp>
      <p:sp>
        <p:nvSpPr>
          <p:cNvPr id="12" name="Rounded Rectangle 9">
            <a:extLst>
              <a:ext uri="{FF2B5EF4-FFF2-40B4-BE49-F238E27FC236}">
                <a16:creationId xmlns:a16="http://schemas.microsoft.com/office/drawing/2014/main" id="{D04E28A2-A52B-DA45-8214-4784D826D994}"/>
              </a:ext>
            </a:extLst>
          </p:cNvPr>
          <p:cNvSpPr/>
          <p:nvPr/>
        </p:nvSpPr>
        <p:spPr>
          <a:xfrm>
            <a:off x="1425348" y="3867011"/>
            <a:ext cx="1338478"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Owner</a:t>
            </a:r>
          </a:p>
        </p:txBody>
      </p:sp>
      <p:sp>
        <p:nvSpPr>
          <p:cNvPr id="13" name="Rounded Rectangle 10">
            <a:extLst>
              <a:ext uri="{FF2B5EF4-FFF2-40B4-BE49-F238E27FC236}">
                <a16:creationId xmlns:a16="http://schemas.microsoft.com/office/drawing/2014/main" id="{96EA9CE4-37FC-3AFB-B50D-B4ABF506FABC}"/>
              </a:ext>
            </a:extLst>
          </p:cNvPr>
          <p:cNvSpPr/>
          <p:nvPr/>
        </p:nvSpPr>
        <p:spPr>
          <a:xfrm>
            <a:off x="1425348" y="5028922"/>
            <a:ext cx="1338478" cy="685800"/>
          </a:xfrm>
          <a:prstGeom prst="roundRect">
            <a:avLst>
              <a:gd name="adj" fmla="val 18986"/>
            </a:avLst>
          </a:prstGeom>
          <a:solidFill>
            <a:schemeClr val="accent2"/>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t>Contractor</a:t>
            </a:r>
          </a:p>
        </p:txBody>
      </p:sp>
      <p:sp>
        <p:nvSpPr>
          <p:cNvPr id="14" name="Up-Down Arrow 13">
            <a:extLst>
              <a:ext uri="{FF2B5EF4-FFF2-40B4-BE49-F238E27FC236}">
                <a16:creationId xmlns:a16="http://schemas.microsoft.com/office/drawing/2014/main" id="{FEADE1A3-4C38-10D1-0846-1A2CFB910381}"/>
              </a:ext>
            </a:extLst>
          </p:cNvPr>
          <p:cNvSpPr/>
          <p:nvPr/>
        </p:nvSpPr>
        <p:spPr>
          <a:xfrm>
            <a:off x="1988567" y="3390900"/>
            <a:ext cx="212039" cy="47611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Up-Down Arrow 14">
            <a:extLst>
              <a:ext uri="{FF2B5EF4-FFF2-40B4-BE49-F238E27FC236}">
                <a16:creationId xmlns:a16="http://schemas.microsoft.com/office/drawing/2014/main" id="{536B8D63-333F-8BB7-9B91-2190679421E1}"/>
              </a:ext>
            </a:extLst>
          </p:cNvPr>
          <p:cNvSpPr/>
          <p:nvPr/>
        </p:nvSpPr>
        <p:spPr>
          <a:xfrm>
            <a:off x="1979914" y="4552811"/>
            <a:ext cx="212039" cy="47611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Rounded Rectangle 23">
            <a:extLst>
              <a:ext uri="{FF2B5EF4-FFF2-40B4-BE49-F238E27FC236}">
                <a16:creationId xmlns:a16="http://schemas.microsoft.com/office/drawing/2014/main" id="{ACC10EE2-7C45-4159-0383-8053D1E4BD1A}"/>
              </a:ext>
            </a:extLst>
          </p:cNvPr>
          <p:cNvSpPr/>
          <p:nvPr/>
        </p:nvSpPr>
        <p:spPr>
          <a:xfrm>
            <a:off x="9115963" y="2700633"/>
            <a:ext cx="1338478"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Owner</a:t>
            </a:r>
          </a:p>
        </p:txBody>
      </p:sp>
      <p:sp>
        <p:nvSpPr>
          <p:cNvPr id="3" name="Rounded Rectangle 24">
            <a:extLst>
              <a:ext uri="{FF2B5EF4-FFF2-40B4-BE49-F238E27FC236}">
                <a16:creationId xmlns:a16="http://schemas.microsoft.com/office/drawing/2014/main" id="{63978113-1425-960E-12DE-21D29DB8A0D2}"/>
              </a:ext>
            </a:extLst>
          </p:cNvPr>
          <p:cNvSpPr/>
          <p:nvPr/>
        </p:nvSpPr>
        <p:spPr>
          <a:xfrm>
            <a:off x="8759185" y="4641744"/>
            <a:ext cx="2003708" cy="10813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Design-Build Team (Designer and Contractor)</a:t>
            </a:r>
          </a:p>
        </p:txBody>
      </p:sp>
      <p:sp>
        <p:nvSpPr>
          <p:cNvPr id="4" name="Up-Down Arrow 25">
            <a:extLst>
              <a:ext uri="{FF2B5EF4-FFF2-40B4-BE49-F238E27FC236}">
                <a16:creationId xmlns:a16="http://schemas.microsoft.com/office/drawing/2014/main" id="{09487010-5031-9FB2-9D62-11748546E9AE}"/>
              </a:ext>
            </a:extLst>
          </p:cNvPr>
          <p:cNvSpPr/>
          <p:nvPr/>
        </p:nvSpPr>
        <p:spPr>
          <a:xfrm>
            <a:off x="9437920" y="3431650"/>
            <a:ext cx="694565" cy="123086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FB52F09-07AA-B5A0-0022-A6270C9FB988}"/>
              </a:ext>
            </a:extLst>
          </p:cNvPr>
          <p:cNvGrpSpPr/>
          <p:nvPr/>
        </p:nvGrpSpPr>
        <p:grpSpPr>
          <a:xfrm>
            <a:off x="4454285" y="2388358"/>
            <a:ext cx="3231339" cy="3643106"/>
            <a:chOff x="4387881" y="2286896"/>
            <a:chExt cx="3231339" cy="3643106"/>
          </a:xfrm>
        </p:grpSpPr>
        <p:sp>
          <p:nvSpPr>
            <p:cNvPr id="23" name="Freeform: Shape 22">
              <a:extLst>
                <a:ext uri="{FF2B5EF4-FFF2-40B4-BE49-F238E27FC236}">
                  <a16:creationId xmlns:a16="http://schemas.microsoft.com/office/drawing/2014/main" id="{1FA61D7A-B07D-6F5F-0CA5-793CF360CC2E}"/>
                </a:ext>
              </a:extLst>
            </p:cNvPr>
            <p:cNvSpPr/>
            <p:nvPr/>
          </p:nvSpPr>
          <p:spPr>
            <a:xfrm>
              <a:off x="5615512" y="3926294"/>
              <a:ext cx="2003708" cy="2003708"/>
            </a:xfrm>
            <a:custGeom>
              <a:avLst/>
              <a:gdLst>
                <a:gd name="connsiteX0" fmla="*/ 1422241 w 2003708"/>
                <a:gd name="connsiteY0" fmla="*/ 319468 h 2003708"/>
                <a:gd name="connsiteX1" fmla="*/ 1578097 w 2003708"/>
                <a:gd name="connsiteY1" fmla="*/ 188682 h 2003708"/>
                <a:gd name="connsiteX2" fmla="*/ 1702609 w 2003708"/>
                <a:gd name="connsiteY2" fmla="*/ 293159 h 2003708"/>
                <a:gd name="connsiteX3" fmla="*/ 1600874 w 2003708"/>
                <a:gd name="connsiteY3" fmla="*/ 469359 h 2003708"/>
                <a:gd name="connsiteX4" fmla="*/ 1762518 w 2003708"/>
                <a:gd name="connsiteY4" fmla="*/ 749335 h 2003708"/>
                <a:gd name="connsiteX5" fmla="*/ 1965979 w 2003708"/>
                <a:gd name="connsiteY5" fmla="*/ 749330 h 2003708"/>
                <a:gd name="connsiteX6" fmla="*/ 1994203 w 2003708"/>
                <a:gd name="connsiteY6" fmla="*/ 909399 h 2003708"/>
                <a:gd name="connsiteX7" fmla="*/ 1803011 w 2003708"/>
                <a:gd name="connsiteY7" fmla="*/ 978982 h 2003708"/>
                <a:gd name="connsiteX8" fmla="*/ 1746873 w 2003708"/>
                <a:gd name="connsiteY8" fmla="*/ 1297359 h 2003708"/>
                <a:gd name="connsiteX9" fmla="*/ 1902736 w 2003708"/>
                <a:gd name="connsiteY9" fmla="*/ 1428137 h 2003708"/>
                <a:gd name="connsiteX10" fmla="*/ 1821467 w 2003708"/>
                <a:gd name="connsiteY10" fmla="*/ 1568899 h 2003708"/>
                <a:gd name="connsiteX11" fmla="*/ 1630278 w 2003708"/>
                <a:gd name="connsiteY11" fmla="*/ 1499306 h 2003708"/>
                <a:gd name="connsiteX12" fmla="*/ 1382625 w 2003708"/>
                <a:gd name="connsiteY12" fmla="*/ 1707112 h 2003708"/>
                <a:gd name="connsiteX13" fmla="*/ 1417960 w 2003708"/>
                <a:gd name="connsiteY13" fmla="*/ 1907481 h 2003708"/>
                <a:gd name="connsiteX14" fmla="*/ 1265224 w 2003708"/>
                <a:gd name="connsiteY14" fmla="*/ 1963073 h 2003708"/>
                <a:gd name="connsiteX15" fmla="*/ 1163498 w 2003708"/>
                <a:gd name="connsiteY15" fmla="*/ 1786868 h 2003708"/>
                <a:gd name="connsiteX16" fmla="*/ 840209 w 2003708"/>
                <a:gd name="connsiteY16" fmla="*/ 1786868 h 2003708"/>
                <a:gd name="connsiteX17" fmla="*/ 738484 w 2003708"/>
                <a:gd name="connsiteY17" fmla="*/ 1963073 h 2003708"/>
                <a:gd name="connsiteX18" fmla="*/ 585748 w 2003708"/>
                <a:gd name="connsiteY18" fmla="*/ 1907481 h 2003708"/>
                <a:gd name="connsiteX19" fmla="*/ 621084 w 2003708"/>
                <a:gd name="connsiteY19" fmla="*/ 1707112 h 2003708"/>
                <a:gd name="connsiteX20" fmla="*/ 373430 w 2003708"/>
                <a:gd name="connsiteY20" fmla="*/ 1499306 h 2003708"/>
                <a:gd name="connsiteX21" fmla="*/ 182241 w 2003708"/>
                <a:gd name="connsiteY21" fmla="*/ 1568899 h 2003708"/>
                <a:gd name="connsiteX22" fmla="*/ 100972 w 2003708"/>
                <a:gd name="connsiteY22" fmla="*/ 1428137 h 2003708"/>
                <a:gd name="connsiteX23" fmla="*/ 256836 w 2003708"/>
                <a:gd name="connsiteY23" fmla="*/ 1297359 h 2003708"/>
                <a:gd name="connsiteX24" fmla="*/ 200697 w 2003708"/>
                <a:gd name="connsiteY24" fmla="*/ 978982 h 2003708"/>
                <a:gd name="connsiteX25" fmla="*/ 9505 w 2003708"/>
                <a:gd name="connsiteY25" fmla="*/ 909399 h 2003708"/>
                <a:gd name="connsiteX26" fmla="*/ 37729 w 2003708"/>
                <a:gd name="connsiteY26" fmla="*/ 749330 h 2003708"/>
                <a:gd name="connsiteX27" fmla="*/ 241190 w 2003708"/>
                <a:gd name="connsiteY27" fmla="*/ 749335 h 2003708"/>
                <a:gd name="connsiteX28" fmla="*/ 402834 w 2003708"/>
                <a:gd name="connsiteY28" fmla="*/ 469359 h 2003708"/>
                <a:gd name="connsiteX29" fmla="*/ 301099 w 2003708"/>
                <a:gd name="connsiteY29" fmla="*/ 293159 h 2003708"/>
                <a:gd name="connsiteX30" fmla="*/ 425611 w 2003708"/>
                <a:gd name="connsiteY30" fmla="*/ 188682 h 2003708"/>
                <a:gd name="connsiteX31" fmla="*/ 581467 w 2003708"/>
                <a:gd name="connsiteY31" fmla="*/ 319468 h 2003708"/>
                <a:gd name="connsiteX32" fmla="*/ 885259 w 2003708"/>
                <a:gd name="connsiteY32" fmla="*/ 208897 h 2003708"/>
                <a:gd name="connsiteX33" fmla="*/ 920585 w 2003708"/>
                <a:gd name="connsiteY33" fmla="*/ 8526 h 2003708"/>
                <a:gd name="connsiteX34" fmla="*/ 1083123 w 2003708"/>
                <a:gd name="connsiteY34" fmla="*/ 8526 h 2003708"/>
                <a:gd name="connsiteX35" fmla="*/ 1118448 w 2003708"/>
                <a:gd name="connsiteY35" fmla="*/ 208897 h 2003708"/>
                <a:gd name="connsiteX36" fmla="*/ 1422240 w 2003708"/>
                <a:gd name="connsiteY36" fmla="*/ 319468 h 2003708"/>
                <a:gd name="connsiteX37" fmla="*/ 1422241 w 2003708"/>
                <a:gd name="connsiteY37" fmla="*/ 319468 h 2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3708" h="2003708">
                  <a:moveTo>
                    <a:pt x="1422241" y="319468"/>
                  </a:moveTo>
                  <a:lnTo>
                    <a:pt x="1578097" y="188682"/>
                  </a:lnTo>
                  <a:lnTo>
                    <a:pt x="1702609" y="293159"/>
                  </a:lnTo>
                  <a:lnTo>
                    <a:pt x="1600874" y="469359"/>
                  </a:lnTo>
                  <a:cubicBezTo>
                    <a:pt x="1673214" y="550736"/>
                    <a:pt x="1728214" y="645999"/>
                    <a:pt x="1762518" y="749335"/>
                  </a:cubicBezTo>
                  <a:lnTo>
                    <a:pt x="1965979" y="749330"/>
                  </a:lnTo>
                  <a:lnTo>
                    <a:pt x="1994203" y="909399"/>
                  </a:lnTo>
                  <a:lnTo>
                    <a:pt x="1803011" y="978982"/>
                  </a:lnTo>
                  <a:cubicBezTo>
                    <a:pt x="1806118" y="1087819"/>
                    <a:pt x="1787017" y="1196148"/>
                    <a:pt x="1746873" y="1297359"/>
                  </a:cubicBezTo>
                  <a:lnTo>
                    <a:pt x="1902736" y="1428137"/>
                  </a:lnTo>
                  <a:lnTo>
                    <a:pt x="1821467" y="1568899"/>
                  </a:lnTo>
                  <a:lnTo>
                    <a:pt x="1630278" y="1499306"/>
                  </a:lnTo>
                  <a:cubicBezTo>
                    <a:pt x="1562699" y="1584677"/>
                    <a:pt x="1478434" y="1655384"/>
                    <a:pt x="1382625" y="1707112"/>
                  </a:cubicBezTo>
                  <a:lnTo>
                    <a:pt x="1417960" y="1907481"/>
                  </a:lnTo>
                  <a:lnTo>
                    <a:pt x="1265224" y="1963073"/>
                  </a:lnTo>
                  <a:lnTo>
                    <a:pt x="1163498" y="1786868"/>
                  </a:lnTo>
                  <a:cubicBezTo>
                    <a:pt x="1056854" y="1808827"/>
                    <a:pt x="946854" y="1808827"/>
                    <a:pt x="840209" y="1786868"/>
                  </a:cubicBezTo>
                  <a:lnTo>
                    <a:pt x="738484" y="1963073"/>
                  </a:lnTo>
                  <a:lnTo>
                    <a:pt x="585748" y="1907481"/>
                  </a:lnTo>
                  <a:lnTo>
                    <a:pt x="621084" y="1707112"/>
                  </a:lnTo>
                  <a:cubicBezTo>
                    <a:pt x="525275" y="1655384"/>
                    <a:pt x="441009" y="1584678"/>
                    <a:pt x="373430" y="1499306"/>
                  </a:cubicBezTo>
                  <a:lnTo>
                    <a:pt x="182241" y="1568899"/>
                  </a:lnTo>
                  <a:lnTo>
                    <a:pt x="100972" y="1428137"/>
                  </a:lnTo>
                  <a:lnTo>
                    <a:pt x="256836" y="1297359"/>
                  </a:lnTo>
                  <a:cubicBezTo>
                    <a:pt x="216692" y="1196148"/>
                    <a:pt x="197590" y="1087819"/>
                    <a:pt x="200697" y="978982"/>
                  </a:cubicBezTo>
                  <a:lnTo>
                    <a:pt x="9505" y="909399"/>
                  </a:lnTo>
                  <a:lnTo>
                    <a:pt x="37729" y="749330"/>
                  </a:lnTo>
                  <a:lnTo>
                    <a:pt x="241190" y="749335"/>
                  </a:lnTo>
                  <a:cubicBezTo>
                    <a:pt x="275495" y="645999"/>
                    <a:pt x="330495" y="550736"/>
                    <a:pt x="402834" y="469359"/>
                  </a:cubicBezTo>
                  <a:lnTo>
                    <a:pt x="301099" y="293159"/>
                  </a:lnTo>
                  <a:lnTo>
                    <a:pt x="425611" y="188682"/>
                  </a:lnTo>
                  <a:lnTo>
                    <a:pt x="581467" y="319468"/>
                  </a:lnTo>
                  <a:cubicBezTo>
                    <a:pt x="674169" y="262358"/>
                    <a:pt x="777536" y="224736"/>
                    <a:pt x="885259" y="208897"/>
                  </a:cubicBezTo>
                  <a:lnTo>
                    <a:pt x="920585" y="8526"/>
                  </a:lnTo>
                  <a:lnTo>
                    <a:pt x="1083123" y="8526"/>
                  </a:lnTo>
                  <a:lnTo>
                    <a:pt x="1118448" y="208897"/>
                  </a:lnTo>
                  <a:cubicBezTo>
                    <a:pt x="1226171" y="224736"/>
                    <a:pt x="1329538" y="262359"/>
                    <a:pt x="1422240" y="319468"/>
                  </a:cubicBezTo>
                  <a:lnTo>
                    <a:pt x="1422241" y="319468"/>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15534" tIns="482059" rIns="415534" bIns="517102" numCol="1" spcCol="1270" anchor="ctr" anchorCtr="0">
              <a:noAutofit/>
            </a:bodyPr>
            <a:lstStyle/>
            <a:p>
              <a:pPr marL="0" lvl="0" indent="0" algn="ctr" defTabSz="444500">
                <a:lnSpc>
                  <a:spcPct val="90000"/>
                </a:lnSpc>
                <a:spcBef>
                  <a:spcPct val="0"/>
                </a:spcBef>
                <a:spcAft>
                  <a:spcPct val="35000"/>
                </a:spcAft>
                <a:buNone/>
              </a:pPr>
              <a:r>
                <a:rPr lang="en-US" sz="2000" b="1" kern="1200" dirty="0">
                  <a:solidFill>
                    <a:schemeClr val="tx1"/>
                  </a:solidFill>
                </a:rPr>
                <a:t>Owner</a:t>
              </a:r>
              <a:endParaRPr lang="en-US" sz="1000" b="1" kern="1200" dirty="0">
                <a:solidFill>
                  <a:schemeClr val="tx1"/>
                </a:solidFill>
              </a:endParaRPr>
            </a:p>
          </p:txBody>
        </p:sp>
        <p:sp>
          <p:nvSpPr>
            <p:cNvPr id="24" name="Freeform: Shape 23">
              <a:extLst>
                <a:ext uri="{FF2B5EF4-FFF2-40B4-BE49-F238E27FC236}">
                  <a16:creationId xmlns:a16="http://schemas.microsoft.com/office/drawing/2014/main" id="{939E512B-D5F2-3AC3-D2B8-9E35063A588A}"/>
                </a:ext>
              </a:extLst>
            </p:cNvPr>
            <p:cNvSpPr/>
            <p:nvPr/>
          </p:nvSpPr>
          <p:spPr>
            <a:xfrm>
              <a:off x="4387881" y="3452690"/>
              <a:ext cx="1519079" cy="1457242"/>
            </a:xfrm>
            <a:custGeom>
              <a:avLst/>
              <a:gdLst>
                <a:gd name="connsiteX0" fmla="*/ 1090377 w 1457242"/>
                <a:gd name="connsiteY0" fmla="*/ 369082 h 1457242"/>
                <a:gd name="connsiteX1" fmla="*/ 1305369 w 1457242"/>
                <a:gd name="connsiteY1" fmla="*/ 304288 h 1457242"/>
                <a:gd name="connsiteX2" fmla="*/ 1384479 w 1457242"/>
                <a:gd name="connsiteY2" fmla="*/ 441309 h 1457242"/>
                <a:gd name="connsiteX3" fmla="*/ 1220869 w 1457242"/>
                <a:gd name="connsiteY3" fmla="*/ 595100 h 1457242"/>
                <a:gd name="connsiteX4" fmla="*/ 1220869 w 1457242"/>
                <a:gd name="connsiteY4" fmla="*/ 862141 h 1457242"/>
                <a:gd name="connsiteX5" fmla="*/ 1384479 w 1457242"/>
                <a:gd name="connsiteY5" fmla="*/ 1015933 h 1457242"/>
                <a:gd name="connsiteX6" fmla="*/ 1305369 w 1457242"/>
                <a:gd name="connsiteY6" fmla="*/ 1152954 h 1457242"/>
                <a:gd name="connsiteX7" fmla="*/ 1090377 w 1457242"/>
                <a:gd name="connsiteY7" fmla="*/ 1088160 h 1457242"/>
                <a:gd name="connsiteX8" fmla="*/ 859112 w 1457242"/>
                <a:gd name="connsiteY8" fmla="*/ 1221681 h 1457242"/>
                <a:gd name="connsiteX9" fmla="*/ 807730 w 1457242"/>
                <a:gd name="connsiteY9" fmla="*/ 1440266 h 1457242"/>
                <a:gd name="connsiteX10" fmla="*/ 649512 w 1457242"/>
                <a:gd name="connsiteY10" fmla="*/ 1440266 h 1457242"/>
                <a:gd name="connsiteX11" fmla="*/ 598129 w 1457242"/>
                <a:gd name="connsiteY11" fmla="*/ 1221680 h 1457242"/>
                <a:gd name="connsiteX12" fmla="*/ 366864 w 1457242"/>
                <a:gd name="connsiteY12" fmla="*/ 1088159 h 1457242"/>
                <a:gd name="connsiteX13" fmla="*/ 151873 w 1457242"/>
                <a:gd name="connsiteY13" fmla="*/ 1152954 h 1457242"/>
                <a:gd name="connsiteX14" fmla="*/ 72763 w 1457242"/>
                <a:gd name="connsiteY14" fmla="*/ 1015933 h 1457242"/>
                <a:gd name="connsiteX15" fmla="*/ 236373 w 1457242"/>
                <a:gd name="connsiteY15" fmla="*/ 862142 h 1457242"/>
                <a:gd name="connsiteX16" fmla="*/ 236373 w 1457242"/>
                <a:gd name="connsiteY16" fmla="*/ 595101 h 1457242"/>
                <a:gd name="connsiteX17" fmla="*/ 72763 w 1457242"/>
                <a:gd name="connsiteY17" fmla="*/ 441309 h 1457242"/>
                <a:gd name="connsiteX18" fmla="*/ 151873 w 1457242"/>
                <a:gd name="connsiteY18" fmla="*/ 304288 h 1457242"/>
                <a:gd name="connsiteX19" fmla="*/ 366865 w 1457242"/>
                <a:gd name="connsiteY19" fmla="*/ 369082 h 1457242"/>
                <a:gd name="connsiteX20" fmla="*/ 598130 w 1457242"/>
                <a:gd name="connsiteY20" fmla="*/ 235561 h 1457242"/>
                <a:gd name="connsiteX21" fmla="*/ 649512 w 1457242"/>
                <a:gd name="connsiteY21" fmla="*/ 16976 h 1457242"/>
                <a:gd name="connsiteX22" fmla="*/ 807730 w 1457242"/>
                <a:gd name="connsiteY22" fmla="*/ 16976 h 1457242"/>
                <a:gd name="connsiteX23" fmla="*/ 859113 w 1457242"/>
                <a:gd name="connsiteY23" fmla="*/ 235562 h 1457242"/>
                <a:gd name="connsiteX24" fmla="*/ 1090378 w 1457242"/>
                <a:gd name="connsiteY24" fmla="*/ 369083 h 1457242"/>
                <a:gd name="connsiteX25" fmla="*/ 1090377 w 1457242"/>
                <a:gd name="connsiteY25" fmla="*/ 369082 h 14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7242" h="1457242">
                  <a:moveTo>
                    <a:pt x="1090377" y="369082"/>
                  </a:moveTo>
                  <a:lnTo>
                    <a:pt x="1305369" y="304288"/>
                  </a:lnTo>
                  <a:lnTo>
                    <a:pt x="1384479" y="441309"/>
                  </a:lnTo>
                  <a:lnTo>
                    <a:pt x="1220869" y="595100"/>
                  </a:lnTo>
                  <a:cubicBezTo>
                    <a:pt x="1244585" y="682534"/>
                    <a:pt x="1244585" y="774707"/>
                    <a:pt x="1220869" y="862141"/>
                  </a:cubicBezTo>
                  <a:lnTo>
                    <a:pt x="1384479" y="1015933"/>
                  </a:lnTo>
                  <a:lnTo>
                    <a:pt x="1305369" y="1152954"/>
                  </a:lnTo>
                  <a:lnTo>
                    <a:pt x="1090377" y="1088160"/>
                  </a:lnTo>
                  <a:cubicBezTo>
                    <a:pt x="1026515" y="1152416"/>
                    <a:pt x="946691" y="1198502"/>
                    <a:pt x="859112" y="1221681"/>
                  </a:cubicBezTo>
                  <a:lnTo>
                    <a:pt x="807730" y="1440266"/>
                  </a:lnTo>
                  <a:lnTo>
                    <a:pt x="649512" y="1440266"/>
                  </a:lnTo>
                  <a:lnTo>
                    <a:pt x="598129" y="1221680"/>
                  </a:lnTo>
                  <a:cubicBezTo>
                    <a:pt x="510551" y="1198502"/>
                    <a:pt x="430727" y="1152415"/>
                    <a:pt x="366864" y="1088159"/>
                  </a:cubicBezTo>
                  <a:lnTo>
                    <a:pt x="151873" y="1152954"/>
                  </a:lnTo>
                  <a:lnTo>
                    <a:pt x="72763" y="1015933"/>
                  </a:lnTo>
                  <a:lnTo>
                    <a:pt x="236373" y="862142"/>
                  </a:lnTo>
                  <a:cubicBezTo>
                    <a:pt x="212657" y="774708"/>
                    <a:pt x="212657" y="682535"/>
                    <a:pt x="236373" y="595101"/>
                  </a:cubicBezTo>
                  <a:lnTo>
                    <a:pt x="72763" y="441309"/>
                  </a:lnTo>
                  <a:lnTo>
                    <a:pt x="151873" y="304288"/>
                  </a:lnTo>
                  <a:lnTo>
                    <a:pt x="366865" y="369082"/>
                  </a:lnTo>
                  <a:cubicBezTo>
                    <a:pt x="430727" y="304826"/>
                    <a:pt x="510551" y="258740"/>
                    <a:pt x="598130" y="235561"/>
                  </a:cubicBezTo>
                  <a:lnTo>
                    <a:pt x="649512" y="16976"/>
                  </a:lnTo>
                  <a:lnTo>
                    <a:pt x="807730" y="16976"/>
                  </a:lnTo>
                  <a:lnTo>
                    <a:pt x="859113" y="235562"/>
                  </a:lnTo>
                  <a:cubicBezTo>
                    <a:pt x="946691" y="258740"/>
                    <a:pt x="1026515" y="304827"/>
                    <a:pt x="1090378" y="369083"/>
                  </a:cubicBezTo>
                  <a:lnTo>
                    <a:pt x="1090377" y="369082"/>
                  </a:lnTo>
                  <a:close/>
                </a:path>
              </a:pathLst>
            </a:custGeom>
          </p:spPr>
          <p:style>
            <a:lnRef idx="0">
              <a:schemeClr val="lt1">
                <a:hueOff val="0"/>
                <a:satOff val="0"/>
                <a:lumOff val="0"/>
                <a:alphaOff val="0"/>
              </a:schemeClr>
            </a:lnRef>
            <a:fillRef idx="3">
              <a:schemeClr val="accent5">
                <a:hueOff val="5301429"/>
                <a:satOff val="-6824"/>
                <a:lumOff val="3726"/>
                <a:alphaOff val="0"/>
              </a:schemeClr>
            </a:fillRef>
            <a:effectRef idx="3">
              <a:schemeClr val="accent5">
                <a:hueOff val="5301429"/>
                <a:satOff val="-6824"/>
                <a:lumOff val="3726"/>
                <a:alphaOff val="0"/>
              </a:schemeClr>
            </a:effectRef>
            <a:fontRef idx="minor">
              <a:schemeClr val="lt1"/>
            </a:fontRef>
          </p:style>
          <p:txBody>
            <a:bodyPr spcFirstLastPara="0" vert="horz" wrap="square" lIns="379565" tIns="381782" rIns="379565" bIns="381782"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rPr>
                <a:t>Designer</a:t>
              </a:r>
              <a:endParaRPr lang="en-US" sz="1000" b="1" kern="1200" dirty="0">
                <a:solidFill>
                  <a:schemeClr val="tx1"/>
                </a:solidFill>
              </a:endParaRPr>
            </a:p>
          </p:txBody>
        </p:sp>
        <p:sp>
          <p:nvSpPr>
            <p:cNvPr id="25" name="Freeform: Shape 24">
              <a:extLst>
                <a:ext uri="{FF2B5EF4-FFF2-40B4-BE49-F238E27FC236}">
                  <a16:creationId xmlns:a16="http://schemas.microsoft.com/office/drawing/2014/main" id="{388DDAD2-74B6-1BE3-4DD5-09FE4ADC2277}"/>
                </a:ext>
              </a:extLst>
            </p:cNvPr>
            <p:cNvSpPr/>
            <p:nvPr/>
          </p:nvSpPr>
          <p:spPr>
            <a:xfrm>
              <a:off x="5105476" y="2286896"/>
              <a:ext cx="2003708" cy="1748692"/>
            </a:xfrm>
            <a:custGeom>
              <a:avLst/>
              <a:gdLst>
                <a:gd name="connsiteX0" fmla="*/ 1068347 w 1427800"/>
                <a:gd name="connsiteY0" fmla="*/ 361625 h 1427800"/>
                <a:gd name="connsiteX1" fmla="*/ 1278996 w 1427800"/>
                <a:gd name="connsiteY1" fmla="*/ 298140 h 1427800"/>
                <a:gd name="connsiteX2" fmla="*/ 1356507 w 1427800"/>
                <a:gd name="connsiteY2" fmla="*/ 432393 h 1427800"/>
                <a:gd name="connsiteX3" fmla="*/ 1196202 w 1427800"/>
                <a:gd name="connsiteY3" fmla="*/ 583077 h 1427800"/>
                <a:gd name="connsiteX4" fmla="*/ 1196202 w 1427800"/>
                <a:gd name="connsiteY4" fmla="*/ 844723 h 1427800"/>
                <a:gd name="connsiteX5" fmla="*/ 1356507 w 1427800"/>
                <a:gd name="connsiteY5" fmla="*/ 995407 h 1427800"/>
                <a:gd name="connsiteX6" fmla="*/ 1278996 w 1427800"/>
                <a:gd name="connsiteY6" fmla="*/ 1129660 h 1427800"/>
                <a:gd name="connsiteX7" fmla="*/ 1068347 w 1427800"/>
                <a:gd name="connsiteY7" fmla="*/ 1066175 h 1427800"/>
                <a:gd name="connsiteX8" fmla="*/ 841755 w 1427800"/>
                <a:gd name="connsiteY8" fmla="*/ 1196998 h 1427800"/>
                <a:gd name="connsiteX9" fmla="*/ 791411 w 1427800"/>
                <a:gd name="connsiteY9" fmla="*/ 1411167 h 1427800"/>
                <a:gd name="connsiteX10" fmla="*/ 636389 w 1427800"/>
                <a:gd name="connsiteY10" fmla="*/ 1411167 h 1427800"/>
                <a:gd name="connsiteX11" fmla="*/ 586045 w 1427800"/>
                <a:gd name="connsiteY11" fmla="*/ 1196997 h 1427800"/>
                <a:gd name="connsiteX12" fmla="*/ 359453 w 1427800"/>
                <a:gd name="connsiteY12" fmla="*/ 1066174 h 1427800"/>
                <a:gd name="connsiteX13" fmla="*/ 148804 w 1427800"/>
                <a:gd name="connsiteY13" fmla="*/ 1129660 h 1427800"/>
                <a:gd name="connsiteX14" fmla="*/ 71293 w 1427800"/>
                <a:gd name="connsiteY14" fmla="*/ 995407 h 1427800"/>
                <a:gd name="connsiteX15" fmla="*/ 231598 w 1427800"/>
                <a:gd name="connsiteY15" fmla="*/ 844723 h 1427800"/>
                <a:gd name="connsiteX16" fmla="*/ 231598 w 1427800"/>
                <a:gd name="connsiteY16" fmla="*/ 583077 h 1427800"/>
                <a:gd name="connsiteX17" fmla="*/ 71293 w 1427800"/>
                <a:gd name="connsiteY17" fmla="*/ 432393 h 1427800"/>
                <a:gd name="connsiteX18" fmla="*/ 148804 w 1427800"/>
                <a:gd name="connsiteY18" fmla="*/ 298140 h 1427800"/>
                <a:gd name="connsiteX19" fmla="*/ 359453 w 1427800"/>
                <a:gd name="connsiteY19" fmla="*/ 361625 h 1427800"/>
                <a:gd name="connsiteX20" fmla="*/ 586045 w 1427800"/>
                <a:gd name="connsiteY20" fmla="*/ 230802 h 1427800"/>
                <a:gd name="connsiteX21" fmla="*/ 636389 w 1427800"/>
                <a:gd name="connsiteY21" fmla="*/ 16633 h 1427800"/>
                <a:gd name="connsiteX22" fmla="*/ 791411 w 1427800"/>
                <a:gd name="connsiteY22" fmla="*/ 16633 h 1427800"/>
                <a:gd name="connsiteX23" fmla="*/ 841755 w 1427800"/>
                <a:gd name="connsiteY23" fmla="*/ 230803 h 1427800"/>
                <a:gd name="connsiteX24" fmla="*/ 1068347 w 1427800"/>
                <a:gd name="connsiteY24" fmla="*/ 361626 h 1427800"/>
                <a:gd name="connsiteX25" fmla="*/ 1068347 w 1427800"/>
                <a:gd name="connsiteY25" fmla="*/ 361625 h 142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7800" h="1427800">
                  <a:moveTo>
                    <a:pt x="918999" y="361166"/>
                  </a:moveTo>
                  <a:lnTo>
                    <a:pt x="1071716" y="266582"/>
                  </a:lnTo>
                  <a:lnTo>
                    <a:pt x="1161218" y="356084"/>
                  </a:lnTo>
                  <a:lnTo>
                    <a:pt x="1066633" y="508801"/>
                  </a:lnTo>
                  <a:cubicBezTo>
                    <a:pt x="1103063" y="571454"/>
                    <a:pt x="1122148" y="642680"/>
                    <a:pt x="1121925" y="715154"/>
                  </a:cubicBezTo>
                  <a:lnTo>
                    <a:pt x="1280197" y="800119"/>
                  </a:lnTo>
                  <a:lnTo>
                    <a:pt x="1247437" y="922381"/>
                  </a:lnTo>
                  <a:lnTo>
                    <a:pt x="1067888" y="916827"/>
                  </a:lnTo>
                  <a:cubicBezTo>
                    <a:pt x="1031843" y="979703"/>
                    <a:pt x="979703" y="1031844"/>
                    <a:pt x="916827" y="1067888"/>
                  </a:cubicBezTo>
                  <a:lnTo>
                    <a:pt x="922381" y="1247437"/>
                  </a:lnTo>
                  <a:lnTo>
                    <a:pt x="800119" y="1280197"/>
                  </a:lnTo>
                  <a:lnTo>
                    <a:pt x="715154" y="1121925"/>
                  </a:lnTo>
                  <a:cubicBezTo>
                    <a:pt x="642680" y="1122148"/>
                    <a:pt x="571454" y="1103063"/>
                    <a:pt x="508801" y="1066633"/>
                  </a:cubicBezTo>
                  <a:lnTo>
                    <a:pt x="356084" y="1161218"/>
                  </a:lnTo>
                  <a:lnTo>
                    <a:pt x="266582" y="1071716"/>
                  </a:lnTo>
                  <a:lnTo>
                    <a:pt x="361167" y="918999"/>
                  </a:lnTo>
                  <a:cubicBezTo>
                    <a:pt x="324737" y="856346"/>
                    <a:pt x="305652" y="785120"/>
                    <a:pt x="305875" y="712646"/>
                  </a:cubicBezTo>
                  <a:lnTo>
                    <a:pt x="147603" y="627681"/>
                  </a:lnTo>
                  <a:lnTo>
                    <a:pt x="180363" y="505419"/>
                  </a:lnTo>
                  <a:lnTo>
                    <a:pt x="359912" y="510973"/>
                  </a:lnTo>
                  <a:cubicBezTo>
                    <a:pt x="395957" y="448097"/>
                    <a:pt x="448097" y="395956"/>
                    <a:pt x="510973" y="359912"/>
                  </a:cubicBezTo>
                  <a:lnTo>
                    <a:pt x="505419" y="180363"/>
                  </a:lnTo>
                  <a:lnTo>
                    <a:pt x="627681" y="147603"/>
                  </a:lnTo>
                  <a:lnTo>
                    <a:pt x="712646" y="305875"/>
                  </a:lnTo>
                  <a:cubicBezTo>
                    <a:pt x="785120" y="305652"/>
                    <a:pt x="856346" y="324737"/>
                    <a:pt x="918999" y="361167"/>
                  </a:cubicBezTo>
                  <a:lnTo>
                    <a:pt x="918999" y="361166"/>
                  </a:lnTo>
                  <a:close/>
                </a:path>
              </a:pathLst>
            </a:custGeom>
          </p:spPr>
          <p:style>
            <a:lnRef idx="0">
              <a:schemeClr val="lt1">
                <a:hueOff val="0"/>
                <a:satOff val="0"/>
                <a:lumOff val="0"/>
                <a:alphaOff val="0"/>
              </a:schemeClr>
            </a:lnRef>
            <a:fillRef idx="3">
              <a:schemeClr val="accent5">
                <a:hueOff val="10602858"/>
                <a:satOff val="-13648"/>
                <a:lumOff val="7451"/>
                <a:alphaOff val="0"/>
              </a:schemeClr>
            </a:fillRef>
            <a:effectRef idx="3">
              <a:schemeClr val="accent5">
                <a:hueOff val="10602858"/>
                <a:satOff val="-13648"/>
                <a:lumOff val="7451"/>
                <a:alphaOff val="0"/>
              </a:schemeClr>
            </a:effectRef>
            <a:fontRef idx="minor">
              <a:schemeClr val="lt1"/>
            </a:fontRef>
          </p:style>
          <p:txBody>
            <a:bodyPr spcFirstLastPara="0" vert="horz" wrap="square" lIns="486305" tIns="486304" rIns="486304" bIns="486305"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rPr>
                <a:t>Construction Manager</a:t>
              </a:r>
            </a:p>
          </p:txBody>
        </p:sp>
      </p:grpSp>
      <p:sp>
        <p:nvSpPr>
          <p:cNvPr id="5" name="Rectangle 4">
            <a:extLst>
              <a:ext uri="{FF2B5EF4-FFF2-40B4-BE49-F238E27FC236}">
                <a16:creationId xmlns:a16="http://schemas.microsoft.com/office/drawing/2014/main" id="{0F9B3A82-5969-771A-812F-B04CF0CB184A}"/>
              </a:ext>
            </a:extLst>
          </p:cNvPr>
          <p:cNvSpPr/>
          <p:nvPr/>
        </p:nvSpPr>
        <p:spPr>
          <a:xfrm>
            <a:off x="273934" y="1847671"/>
            <a:ext cx="4004622" cy="584775"/>
          </a:xfrm>
          <a:prstGeom prst="rect">
            <a:avLst/>
          </a:prstGeom>
          <a:noFill/>
        </p:spPr>
        <p:txBody>
          <a:bodyPr wrap="square" lIns="91440" tIns="45720" rIns="91440" bIns="45720" anchor="ctr">
            <a:spAutoFit/>
          </a:bodyPr>
          <a:lstStyle/>
          <a:p>
            <a:pPr algn="ctr"/>
            <a:r>
              <a:rPr lang="en-US" sz="3200" dirty="0">
                <a:ln w="0"/>
                <a:solidFill>
                  <a:schemeClr val="tx1"/>
                </a:solidFill>
                <a:effectLst>
                  <a:reflection blurRad="6350" stA="53000" endA="300" endPos="35500" dir="5400000" sy="-90000" algn="bl" rotWithShape="0"/>
                </a:effectLst>
              </a:rPr>
              <a:t>Design-Bid-Build</a:t>
            </a:r>
            <a:endParaRPr lang="en-US" sz="3200" b="0" cap="none" spc="0" dirty="0">
              <a:ln w="0"/>
              <a:solidFill>
                <a:schemeClr val="tx1"/>
              </a:solidFill>
              <a:effectLst>
                <a:reflection blurRad="6350" stA="53000" endA="300" endPos="35500" dir="5400000" sy="-90000" algn="bl" rotWithShape="0"/>
              </a:effectLst>
            </a:endParaRPr>
          </a:p>
        </p:txBody>
      </p:sp>
      <p:sp>
        <p:nvSpPr>
          <p:cNvPr id="7" name="Rectangle 6">
            <a:extLst>
              <a:ext uri="{FF2B5EF4-FFF2-40B4-BE49-F238E27FC236}">
                <a16:creationId xmlns:a16="http://schemas.microsoft.com/office/drawing/2014/main" id="{0590FC7F-F25D-3F7D-FF5D-4F66203330A3}"/>
              </a:ext>
            </a:extLst>
          </p:cNvPr>
          <p:cNvSpPr/>
          <p:nvPr/>
        </p:nvSpPr>
        <p:spPr>
          <a:xfrm>
            <a:off x="5294208" y="1847671"/>
            <a:ext cx="155202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reflection blurRad="6350" stA="53000" endA="300" endPos="35500" dir="5400000" sy="-90000" algn="bl" rotWithShape="0"/>
                </a:effectLst>
              </a:rPr>
              <a:t>CM/GC</a:t>
            </a:r>
          </a:p>
        </p:txBody>
      </p:sp>
      <p:sp>
        <p:nvSpPr>
          <p:cNvPr id="8" name="Rectangle 7">
            <a:extLst>
              <a:ext uri="{FF2B5EF4-FFF2-40B4-BE49-F238E27FC236}">
                <a16:creationId xmlns:a16="http://schemas.microsoft.com/office/drawing/2014/main" id="{43CC265B-C07D-E13D-3A93-15C0EA1BE752}"/>
              </a:ext>
            </a:extLst>
          </p:cNvPr>
          <p:cNvSpPr/>
          <p:nvPr/>
        </p:nvSpPr>
        <p:spPr>
          <a:xfrm>
            <a:off x="8506529" y="1847671"/>
            <a:ext cx="2509020" cy="584775"/>
          </a:xfrm>
          <a:prstGeom prst="rect">
            <a:avLst/>
          </a:prstGeom>
          <a:noFill/>
        </p:spPr>
        <p:txBody>
          <a:bodyPr wrap="none" lIns="91440" tIns="45720" rIns="91440" bIns="45720">
            <a:spAutoFit/>
          </a:bodyPr>
          <a:lstStyle/>
          <a:p>
            <a:pPr algn="ctr"/>
            <a:r>
              <a:rPr lang="en-US" sz="3200" dirty="0">
                <a:ln w="0"/>
                <a:solidFill>
                  <a:schemeClr val="tx1"/>
                </a:solidFill>
                <a:effectLst>
                  <a:reflection blurRad="6350" stA="53000" endA="300" endPos="35500" dir="5400000" sy="-90000" algn="bl" rotWithShape="0"/>
                </a:effectLst>
              </a:rPr>
              <a:t>Design-Build</a:t>
            </a:r>
            <a:endParaRPr lang="en-US" sz="4000" b="0" cap="none" spc="0" dirty="0">
              <a:ln w="0"/>
              <a:solidFill>
                <a:schemeClr val="tx1"/>
              </a:solidFill>
              <a:effectLst>
                <a:reflection blurRad="6350" stA="53000" endA="300" endPos="35500" dir="5400000" sy="-90000" algn="bl" rotWithShape="0"/>
              </a:effectLst>
            </a:endParaRPr>
          </a:p>
        </p:txBody>
      </p:sp>
      <p:sp>
        <p:nvSpPr>
          <p:cNvPr id="6" name="Google Shape;212;p34">
            <a:extLst>
              <a:ext uri="{FF2B5EF4-FFF2-40B4-BE49-F238E27FC236}">
                <a16:creationId xmlns:a16="http://schemas.microsoft.com/office/drawing/2014/main" id="{E14E615E-8874-3C19-B3C7-F0CFD8E12A85}"/>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9" name="Google Shape;213;p34">
            <a:extLst>
              <a:ext uri="{FF2B5EF4-FFF2-40B4-BE49-F238E27FC236}">
                <a16:creationId xmlns:a16="http://schemas.microsoft.com/office/drawing/2014/main" id="{14F6C093-BC59-02C7-69F5-AE03955325FC}"/>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6521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996946" y="-2"/>
            <a:ext cx="850925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dirty="0"/>
              <a:t>Are there Other Alternative Delivery Methods?</a:t>
            </a:r>
            <a:endParaRPr dirty="0"/>
          </a:p>
        </p:txBody>
      </p:sp>
      <p:sp>
        <p:nvSpPr>
          <p:cNvPr id="226" name="Google Shape;226;p35"/>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 name="Diagram 1">
            <a:extLst>
              <a:ext uri="{FF2B5EF4-FFF2-40B4-BE49-F238E27FC236}">
                <a16:creationId xmlns:a16="http://schemas.microsoft.com/office/drawing/2014/main" id="{2B2E08F0-CE3F-7456-A439-4D9625E71891}"/>
              </a:ext>
            </a:extLst>
          </p:cNvPr>
          <p:cNvGraphicFramePr/>
          <p:nvPr>
            <p:extLst>
              <p:ext uri="{D42A27DB-BD31-4B8C-83A1-F6EECF244321}">
                <p14:modId xmlns:p14="http://schemas.microsoft.com/office/powerpoint/2010/main" val="3957877559"/>
              </p:ext>
            </p:extLst>
          </p:nvPr>
        </p:nvGraphicFramePr>
        <p:xfrm>
          <a:off x="782128" y="3390900"/>
          <a:ext cx="10724072" cy="242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222;p35">
            <a:extLst>
              <a:ext uri="{FF2B5EF4-FFF2-40B4-BE49-F238E27FC236}">
                <a16:creationId xmlns:a16="http://schemas.microsoft.com/office/drawing/2014/main" id="{0A571248-16D1-7FAF-B903-2704E60A121E}"/>
              </a:ext>
            </a:extLst>
          </p:cNvPr>
          <p:cNvSpPr txBox="1">
            <a:spLocks/>
          </p:cNvSpPr>
          <p:nvPr/>
        </p:nvSpPr>
        <p:spPr>
          <a:xfrm>
            <a:off x="2996946" y="1407840"/>
            <a:ext cx="8509254" cy="11430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800"/>
              <a:buFont typeface="Trebuchet MS"/>
              <a:buNone/>
              <a:defRPr sz="3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00"/>
            </a:pPr>
            <a:r>
              <a:rPr lang="en-US" dirty="0"/>
              <a:t>Spectrum of Project Delivery at CDOT</a:t>
            </a:r>
          </a:p>
        </p:txBody>
      </p:sp>
      <p:sp>
        <p:nvSpPr>
          <p:cNvPr id="4" name="Google Shape;212;p34">
            <a:extLst>
              <a:ext uri="{FF2B5EF4-FFF2-40B4-BE49-F238E27FC236}">
                <a16:creationId xmlns:a16="http://schemas.microsoft.com/office/drawing/2014/main" id="{4B050085-0802-9130-E4AE-3F5981C3B005}"/>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5" name="Google Shape;213;p34">
            <a:extLst>
              <a:ext uri="{FF2B5EF4-FFF2-40B4-BE49-F238E27FC236}">
                <a16:creationId xmlns:a16="http://schemas.microsoft.com/office/drawing/2014/main" id="{D32A5F85-E95A-627E-5589-793D296DD547}"/>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165277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dirty="0"/>
              <a:t>For further discussion and assistance contact</a:t>
            </a:r>
            <a:endParaRPr dirty="0"/>
          </a:p>
        </p:txBody>
      </p:sp>
      <p:sp>
        <p:nvSpPr>
          <p:cNvPr id="226" name="Google Shape;226;p3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 name="Rectangle 1">
            <a:extLst>
              <a:ext uri="{FF2B5EF4-FFF2-40B4-BE49-F238E27FC236}">
                <a16:creationId xmlns:a16="http://schemas.microsoft.com/office/drawing/2014/main" id="{08BB35C9-B0B0-001B-619E-EE93B599B689}"/>
              </a:ext>
            </a:extLst>
          </p:cNvPr>
          <p:cNvSpPr/>
          <p:nvPr/>
        </p:nvSpPr>
        <p:spPr>
          <a:xfrm>
            <a:off x="838199" y="2919492"/>
            <a:ext cx="5181601" cy="150810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Matthew D. Pacheco, P.E.</a:t>
            </a:r>
          </a:p>
          <a:p>
            <a:pPr algn="ctr"/>
            <a:r>
              <a:rPr lang="en-US" sz="2000" dirty="0">
                <a:ln w="0"/>
                <a:solidFill>
                  <a:schemeClr val="tx1"/>
                </a:solidFill>
                <a:effectLst>
                  <a:outerShdw blurRad="38100" dist="19050" dir="2700000" algn="tl" rotWithShape="0">
                    <a:schemeClr val="dk1">
                      <a:alpha val="40000"/>
                    </a:schemeClr>
                  </a:outerShdw>
                </a:effectLst>
              </a:rPr>
              <a:t>Alternative Delivery Program Manager</a:t>
            </a:r>
          </a:p>
          <a:p>
            <a:pPr algn="ctr"/>
            <a:r>
              <a:rPr lang="en-US" sz="2000" b="0" cap="none" spc="0" dirty="0">
                <a:ln w="0"/>
                <a:solidFill>
                  <a:schemeClr val="tx1"/>
                </a:solidFill>
                <a:effectLst>
                  <a:outerShdw blurRad="38100" dist="19050" dir="2700000" algn="tl" rotWithShape="0">
                    <a:schemeClr val="dk1">
                      <a:alpha val="40000"/>
                    </a:schemeClr>
                  </a:outerShdw>
                </a:effectLst>
              </a:rPr>
              <a:t>VM: 303-512-5455</a:t>
            </a:r>
          </a:p>
          <a:p>
            <a:pPr algn="ctr"/>
            <a:r>
              <a:rPr lang="en-US" sz="2000" dirty="0">
                <a:ln w="0"/>
                <a:solidFill>
                  <a:schemeClr val="tx1"/>
                </a:solidFill>
                <a:effectLst>
                  <a:outerShdw blurRad="38100" dist="19050" dir="2700000" algn="tl" rotWithShape="0">
                    <a:schemeClr val="dk1">
                      <a:alpha val="40000"/>
                    </a:schemeClr>
                  </a:outerShdw>
                </a:effectLst>
              </a:rPr>
              <a:t>m</a:t>
            </a:r>
            <a:r>
              <a:rPr lang="en-US" sz="2000" b="0" cap="none" spc="0" dirty="0">
                <a:ln w="0"/>
                <a:solidFill>
                  <a:schemeClr val="tx1"/>
                </a:solidFill>
                <a:effectLst>
                  <a:outerShdw blurRad="38100" dist="19050" dir="2700000" algn="tl" rotWithShape="0">
                    <a:schemeClr val="dk1">
                      <a:alpha val="40000"/>
                    </a:schemeClr>
                  </a:outerShdw>
                </a:effectLst>
              </a:rPr>
              <a:t>atthew.</a:t>
            </a:r>
            <a:r>
              <a:rPr lang="en-US" sz="2000" dirty="0">
                <a:ln w="0"/>
                <a:solidFill>
                  <a:schemeClr val="tx1"/>
                </a:solidFill>
                <a:effectLst>
                  <a:outerShdw blurRad="38100" dist="19050" dir="2700000" algn="tl" rotWithShape="0">
                    <a:schemeClr val="dk1">
                      <a:alpha val="40000"/>
                    </a:schemeClr>
                  </a:outerShdw>
                </a:effectLst>
              </a:rPr>
              <a:t>p</a:t>
            </a:r>
            <a:r>
              <a:rPr lang="en-US" sz="2000" b="0" cap="none" spc="0" dirty="0">
                <a:ln w="0"/>
                <a:solidFill>
                  <a:schemeClr val="tx1"/>
                </a:solidFill>
                <a:effectLst>
                  <a:outerShdw blurRad="38100" dist="19050" dir="2700000" algn="tl" rotWithShape="0">
                    <a:schemeClr val="dk1">
                      <a:alpha val="40000"/>
                    </a:schemeClr>
                  </a:outerShdw>
                </a:effectLst>
              </a:rPr>
              <a:t>acheco@state.co.us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2468D14A-D124-8F25-4BEE-3A4D5B385479}"/>
              </a:ext>
            </a:extLst>
          </p:cNvPr>
          <p:cNvSpPr/>
          <p:nvPr/>
        </p:nvSpPr>
        <p:spPr>
          <a:xfrm>
            <a:off x="6324600" y="2919492"/>
            <a:ext cx="5181600" cy="150810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Casey Valentinelli, P.E.</a:t>
            </a:r>
          </a:p>
          <a:p>
            <a:pPr algn="ctr"/>
            <a:r>
              <a:rPr lang="en-US" sz="2000" dirty="0">
                <a:ln w="0"/>
                <a:solidFill>
                  <a:schemeClr val="tx1"/>
                </a:solidFill>
                <a:effectLst>
                  <a:outerShdw blurRad="38100" dist="19050" dir="2700000" algn="tl" rotWithShape="0">
                    <a:schemeClr val="dk1">
                      <a:alpha val="40000"/>
                    </a:schemeClr>
                  </a:outerShdw>
                </a:effectLst>
              </a:rPr>
              <a:t>Alternative Delivery Program </a:t>
            </a:r>
          </a:p>
          <a:p>
            <a:pPr algn="ctr"/>
            <a:r>
              <a:rPr lang="en-US" sz="2000" dirty="0">
                <a:ln w="0"/>
                <a:solidFill>
                  <a:schemeClr val="tx1"/>
                </a:solidFill>
                <a:effectLst>
                  <a:outerShdw blurRad="38100" dist="19050" dir="2700000" algn="tl" rotWithShape="0">
                    <a:schemeClr val="dk1">
                      <a:alpha val="40000"/>
                    </a:schemeClr>
                  </a:outerShdw>
                </a:effectLst>
              </a:rPr>
              <a:t>VM: 970-385-3636</a:t>
            </a:r>
            <a:endParaRPr lang="en-US" sz="2000" b="0" cap="none" spc="0" dirty="0">
              <a:ln w="0"/>
              <a:solidFill>
                <a:schemeClr val="tx1"/>
              </a:solidFill>
              <a:effectLst>
                <a:outerShdw blurRad="38100" dist="19050" dir="2700000" algn="tl" rotWithShape="0">
                  <a:schemeClr val="dk1">
                    <a:alpha val="40000"/>
                  </a:schemeClr>
                </a:outerShdw>
              </a:effectLst>
            </a:endParaRPr>
          </a:p>
          <a:p>
            <a:pPr algn="ctr"/>
            <a:r>
              <a:rPr lang="en-US" sz="2000" b="0" cap="none" spc="0" dirty="0">
                <a:ln w="0"/>
                <a:solidFill>
                  <a:schemeClr val="tx1"/>
                </a:solidFill>
                <a:effectLst>
                  <a:outerShdw blurRad="38100" dist="19050" dir="2700000" algn="tl" rotWithShape="0">
                    <a:schemeClr val="dk1">
                      <a:alpha val="40000"/>
                    </a:schemeClr>
                  </a:outerShdw>
                </a:effectLst>
              </a:rPr>
              <a:t>casey.</a:t>
            </a:r>
            <a:r>
              <a:rPr lang="en-US" sz="2000" dirty="0">
                <a:ln w="0"/>
                <a:solidFill>
                  <a:schemeClr val="tx1"/>
                </a:solidFill>
                <a:effectLst>
                  <a:outerShdw blurRad="38100" dist="19050" dir="2700000" algn="tl" rotWithShape="0">
                    <a:schemeClr val="dk1">
                      <a:alpha val="40000"/>
                    </a:schemeClr>
                  </a:outerShdw>
                </a:effectLst>
              </a:rPr>
              <a:t>valentinelli</a:t>
            </a:r>
            <a:r>
              <a:rPr lang="en-US" sz="2000" b="0" cap="none" spc="0" dirty="0">
                <a:ln w="0"/>
                <a:solidFill>
                  <a:schemeClr val="tx1"/>
                </a:solidFill>
                <a:effectLst>
                  <a:outerShdw blurRad="38100" dist="19050" dir="2700000" algn="tl" rotWithShape="0">
                    <a:schemeClr val="dk1">
                      <a:alpha val="40000"/>
                    </a:schemeClr>
                  </a:outerShdw>
                </a:effectLst>
              </a:rPr>
              <a:t>@state.co.us</a:t>
            </a:r>
          </a:p>
        </p:txBody>
      </p:sp>
      <p:sp>
        <p:nvSpPr>
          <p:cNvPr id="3" name="Google Shape;212;p34">
            <a:extLst>
              <a:ext uri="{FF2B5EF4-FFF2-40B4-BE49-F238E27FC236}">
                <a16:creationId xmlns:a16="http://schemas.microsoft.com/office/drawing/2014/main" id="{883DFE90-54B6-7D22-DE0F-659E80370D11}"/>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4" name="Google Shape;213;p34">
            <a:extLst>
              <a:ext uri="{FF2B5EF4-FFF2-40B4-BE49-F238E27FC236}">
                <a16:creationId xmlns:a16="http://schemas.microsoft.com/office/drawing/2014/main" id="{2EAFDFCA-BA39-D176-61BE-089587AE1D33}"/>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117601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2763826" y="-2"/>
            <a:ext cx="8742374" cy="1143002"/>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Trebuchet MS"/>
              <a:buNone/>
            </a:pPr>
            <a:r>
              <a:rPr lang="en-US" sz="3200" dirty="0"/>
              <a:t> Project Delivery Methods</a:t>
            </a:r>
            <a:endParaRPr sz="3200" dirty="0"/>
          </a:p>
        </p:txBody>
      </p:sp>
      <p:sp>
        <p:nvSpPr>
          <p:cNvPr id="212" name="Google Shape;212;p34"/>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213" name="Google Shape;213;p34"/>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endParaRPr dirty="0"/>
          </a:p>
        </p:txBody>
      </p:sp>
      <p:sp>
        <p:nvSpPr>
          <p:cNvPr id="214" name="Google Shape;214;p34"/>
          <p:cNvSpPr txBox="1">
            <a:spLocks noGrp="1"/>
          </p:cNvSpPr>
          <p:nvPr>
            <p:ph type="sldNum" idx="12"/>
          </p:nvPr>
        </p:nvSpPr>
        <p:spPr>
          <a:xfrm>
            <a:off x="8763000" y="6356350"/>
            <a:ext cx="2743200"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1" name="Rounded Rectangle 6">
            <a:extLst>
              <a:ext uri="{FF2B5EF4-FFF2-40B4-BE49-F238E27FC236}">
                <a16:creationId xmlns:a16="http://schemas.microsoft.com/office/drawing/2014/main" id="{12873CD6-71BB-55C7-3A11-C840E402821B}"/>
              </a:ext>
            </a:extLst>
          </p:cNvPr>
          <p:cNvSpPr/>
          <p:nvPr/>
        </p:nvSpPr>
        <p:spPr>
          <a:xfrm>
            <a:off x="1425348" y="2705100"/>
            <a:ext cx="1338478"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Designer</a:t>
            </a:r>
          </a:p>
        </p:txBody>
      </p:sp>
      <p:sp>
        <p:nvSpPr>
          <p:cNvPr id="12" name="Rounded Rectangle 9">
            <a:extLst>
              <a:ext uri="{FF2B5EF4-FFF2-40B4-BE49-F238E27FC236}">
                <a16:creationId xmlns:a16="http://schemas.microsoft.com/office/drawing/2014/main" id="{D04E28A2-A52B-DA45-8214-4784D826D994}"/>
              </a:ext>
            </a:extLst>
          </p:cNvPr>
          <p:cNvSpPr/>
          <p:nvPr/>
        </p:nvSpPr>
        <p:spPr>
          <a:xfrm>
            <a:off x="1425348" y="3867011"/>
            <a:ext cx="1338478"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Owner</a:t>
            </a:r>
          </a:p>
        </p:txBody>
      </p:sp>
      <p:sp>
        <p:nvSpPr>
          <p:cNvPr id="13" name="Rounded Rectangle 10">
            <a:extLst>
              <a:ext uri="{FF2B5EF4-FFF2-40B4-BE49-F238E27FC236}">
                <a16:creationId xmlns:a16="http://schemas.microsoft.com/office/drawing/2014/main" id="{96EA9CE4-37FC-3AFB-B50D-B4ABF506FABC}"/>
              </a:ext>
            </a:extLst>
          </p:cNvPr>
          <p:cNvSpPr/>
          <p:nvPr/>
        </p:nvSpPr>
        <p:spPr>
          <a:xfrm>
            <a:off x="1425348" y="5028922"/>
            <a:ext cx="1338478" cy="685800"/>
          </a:xfrm>
          <a:prstGeom prst="roundRect">
            <a:avLst>
              <a:gd name="adj" fmla="val 18986"/>
            </a:avLst>
          </a:prstGeom>
          <a:solidFill>
            <a:schemeClr val="accent2"/>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t>Contractor</a:t>
            </a:r>
          </a:p>
        </p:txBody>
      </p:sp>
      <p:sp>
        <p:nvSpPr>
          <p:cNvPr id="14" name="Up-Down Arrow 13">
            <a:extLst>
              <a:ext uri="{FF2B5EF4-FFF2-40B4-BE49-F238E27FC236}">
                <a16:creationId xmlns:a16="http://schemas.microsoft.com/office/drawing/2014/main" id="{FEADE1A3-4C38-10D1-0846-1A2CFB910381}"/>
              </a:ext>
            </a:extLst>
          </p:cNvPr>
          <p:cNvSpPr/>
          <p:nvPr/>
        </p:nvSpPr>
        <p:spPr>
          <a:xfrm>
            <a:off x="1988567" y="3390900"/>
            <a:ext cx="212039" cy="47611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Up-Down Arrow 14">
            <a:extLst>
              <a:ext uri="{FF2B5EF4-FFF2-40B4-BE49-F238E27FC236}">
                <a16:creationId xmlns:a16="http://schemas.microsoft.com/office/drawing/2014/main" id="{536B8D63-333F-8BB7-9B91-2190679421E1}"/>
              </a:ext>
            </a:extLst>
          </p:cNvPr>
          <p:cNvSpPr/>
          <p:nvPr/>
        </p:nvSpPr>
        <p:spPr>
          <a:xfrm>
            <a:off x="1979914" y="4552811"/>
            <a:ext cx="212039" cy="47611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Rounded Rectangle 23">
            <a:extLst>
              <a:ext uri="{FF2B5EF4-FFF2-40B4-BE49-F238E27FC236}">
                <a16:creationId xmlns:a16="http://schemas.microsoft.com/office/drawing/2014/main" id="{ACC10EE2-7C45-4159-0383-8053D1E4BD1A}"/>
              </a:ext>
            </a:extLst>
          </p:cNvPr>
          <p:cNvSpPr/>
          <p:nvPr/>
        </p:nvSpPr>
        <p:spPr>
          <a:xfrm>
            <a:off x="9115963" y="2700633"/>
            <a:ext cx="1338478"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Owner</a:t>
            </a:r>
          </a:p>
        </p:txBody>
      </p:sp>
      <p:sp>
        <p:nvSpPr>
          <p:cNvPr id="3" name="Rounded Rectangle 24">
            <a:extLst>
              <a:ext uri="{FF2B5EF4-FFF2-40B4-BE49-F238E27FC236}">
                <a16:creationId xmlns:a16="http://schemas.microsoft.com/office/drawing/2014/main" id="{63978113-1425-960E-12DE-21D29DB8A0D2}"/>
              </a:ext>
            </a:extLst>
          </p:cNvPr>
          <p:cNvSpPr/>
          <p:nvPr/>
        </p:nvSpPr>
        <p:spPr>
          <a:xfrm>
            <a:off x="8759185" y="4641744"/>
            <a:ext cx="2003708" cy="10813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Design-Build Team (Designer and Contractor)</a:t>
            </a:r>
          </a:p>
        </p:txBody>
      </p:sp>
      <p:sp>
        <p:nvSpPr>
          <p:cNvPr id="4" name="Up-Down Arrow 25">
            <a:extLst>
              <a:ext uri="{FF2B5EF4-FFF2-40B4-BE49-F238E27FC236}">
                <a16:creationId xmlns:a16="http://schemas.microsoft.com/office/drawing/2014/main" id="{09487010-5031-9FB2-9D62-11748546E9AE}"/>
              </a:ext>
            </a:extLst>
          </p:cNvPr>
          <p:cNvSpPr/>
          <p:nvPr/>
        </p:nvSpPr>
        <p:spPr>
          <a:xfrm>
            <a:off x="9437920" y="3431650"/>
            <a:ext cx="694565" cy="123086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FB52F09-07AA-B5A0-0022-A6270C9FB988}"/>
              </a:ext>
            </a:extLst>
          </p:cNvPr>
          <p:cNvGrpSpPr/>
          <p:nvPr/>
        </p:nvGrpSpPr>
        <p:grpSpPr>
          <a:xfrm>
            <a:off x="4454285" y="2388358"/>
            <a:ext cx="3231339" cy="3643106"/>
            <a:chOff x="4387881" y="2286896"/>
            <a:chExt cx="3231339" cy="3643106"/>
          </a:xfrm>
        </p:grpSpPr>
        <p:sp>
          <p:nvSpPr>
            <p:cNvPr id="23" name="Freeform: Shape 22">
              <a:extLst>
                <a:ext uri="{FF2B5EF4-FFF2-40B4-BE49-F238E27FC236}">
                  <a16:creationId xmlns:a16="http://schemas.microsoft.com/office/drawing/2014/main" id="{1FA61D7A-B07D-6F5F-0CA5-793CF360CC2E}"/>
                </a:ext>
              </a:extLst>
            </p:cNvPr>
            <p:cNvSpPr/>
            <p:nvPr/>
          </p:nvSpPr>
          <p:spPr>
            <a:xfrm>
              <a:off x="5615512" y="3926294"/>
              <a:ext cx="2003708" cy="2003708"/>
            </a:xfrm>
            <a:custGeom>
              <a:avLst/>
              <a:gdLst>
                <a:gd name="connsiteX0" fmla="*/ 1422241 w 2003708"/>
                <a:gd name="connsiteY0" fmla="*/ 319468 h 2003708"/>
                <a:gd name="connsiteX1" fmla="*/ 1578097 w 2003708"/>
                <a:gd name="connsiteY1" fmla="*/ 188682 h 2003708"/>
                <a:gd name="connsiteX2" fmla="*/ 1702609 w 2003708"/>
                <a:gd name="connsiteY2" fmla="*/ 293159 h 2003708"/>
                <a:gd name="connsiteX3" fmla="*/ 1600874 w 2003708"/>
                <a:gd name="connsiteY3" fmla="*/ 469359 h 2003708"/>
                <a:gd name="connsiteX4" fmla="*/ 1762518 w 2003708"/>
                <a:gd name="connsiteY4" fmla="*/ 749335 h 2003708"/>
                <a:gd name="connsiteX5" fmla="*/ 1965979 w 2003708"/>
                <a:gd name="connsiteY5" fmla="*/ 749330 h 2003708"/>
                <a:gd name="connsiteX6" fmla="*/ 1994203 w 2003708"/>
                <a:gd name="connsiteY6" fmla="*/ 909399 h 2003708"/>
                <a:gd name="connsiteX7" fmla="*/ 1803011 w 2003708"/>
                <a:gd name="connsiteY7" fmla="*/ 978982 h 2003708"/>
                <a:gd name="connsiteX8" fmla="*/ 1746873 w 2003708"/>
                <a:gd name="connsiteY8" fmla="*/ 1297359 h 2003708"/>
                <a:gd name="connsiteX9" fmla="*/ 1902736 w 2003708"/>
                <a:gd name="connsiteY9" fmla="*/ 1428137 h 2003708"/>
                <a:gd name="connsiteX10" fmla="*/ 1821467 w 2003708"/>
                <a:gd name="connsiteY10" fmla="*/ 1568899 h 2003708"/>
                <a:gd name="connsiteX11" fmla="*/ 1630278 w 2003708"/>
                <a:gd name="connsiteY11" fmla="*/ 1499306 h 2003708"/>
                <a:gd name="connsiteX12" fmla="*/ 1382625 w 2003708"/>
                <a:gd name="connsiteY12" fmla="*/ 1707112 h 2003708"/>
                <a:gd name="connsiteX13" fmla="*/ 1417960 w 2003708"/>
                <a:gd name="connsiteY13" fmla="*/ 1907481 h 2003708"/>
                <a:gd name="connsiteX14" fmla="*/ 1265224 w 2003708"/>
                <a:gd name="connsiteY14" fmla="*/ 1963073 h 2003708"/>
                <a:gd name="connsiteX15" fmla="*/ 1163498 w 2003708"/>
                <a:gd name="connsiteY15" fmla="*/ 1786868 h 2003708"/>
                <a:gd name="connsiteX16" fmla="*/ 840209 w 2003708"/>
                <a:gd name="connsiteY16" fmla="*/ 1786868 h 2003708"/>
                <a:gd name="connsiteX17" fmla="*/ 738484 w 2003708"/>
                <a:gd name="connsiteY17" fmla="*/ 1963073 h 2003708"/>
                <a:gd name="connsiteX18" fmla="*/ 585748 w 2003708"/>
                <a:gd name="connsiteY18" fmla="*/ 1907481 h 2003708"/>
                <a:gd name="connsiteX19" fmla="*/ 621084 w 2003708"/>
                <a:gd name="connsiteY19" fmla="*/ 1707112 h 2003708"/>
                <a:gd name="connsiteX20" fmla="*/ 373430 w 2003708"/>
                <a:gd name="connsiteY20" fmla="*/ 1499306 h 2003708"/>
                <a:gd name="connsiteX21" fmla="*/ 182241 w 2003708"/>
                <a:gd name="connsiteY21" fmla="*/ 1568899 h 2003708"/>
                <a:gd name="connsiteX22" fmla="*/ 100972 w 2003708"/>
                <a:gd name="connsiteY22" fmla="*/ 1428137 h 2003708"/>
                <a:gd name="connsiteX23" fmla="*/ 256836 w 2003708"/>
                <a:gd name="connsiteY23" fmla="*/ 1297359 h 2003708"/>
                <a:gd name="connsiteX24" fmla="*/ 200697 w 2003708"/>
                <a:gd name="connsiteY24" fmla="*/ 978982 h 2003708"/>
                <a:gd name="connsiteX25" fmla="*/ 9505 w 2003708"/>
                <a:gd name="connsiteY25" fmla="*/ 909399 h 2003708"/>
                <a:gd name="connsiteX26" fmla="*/ 37729 w 2003708"/>
                <a:gd name="connsiteY26" fmla="*/ 749330 h 2003708"/>
                <a:gd name="connsiteX27" fmla="*/ 241190 w 2003708"/>
                <a:gd name="connsiteY27" fmla="*/ 749335 h 2003708"/>
                <a:gd name="connsiteX28" fmla="*/ 402834 w 2003708"/>
                <a:gd name="connsiteY28" fmla="*/ 469359 h 2003708"/>
                <a:gd name="connsiteX29" fmla="*/ 301099 w 2003708"/>
                <a:gd name="connsiteY29" fmla="*/ 293159 h 2003708"/>
                <a:gd name="connsiteX30" fmla="*/ 425611 w 2003708"/>
                <a:gd name="connsiteY30" fmla="*/ 188682 h 2003708"/>
                <a:gd name="connsiteX31" fmla="*/ 581467 w 2003708"/>
                <a:gd name="connsiteY31" fmla="*/ 319468 h 2003708"/>
                <a:gd name="connsiteX32" fmla="*/ 885259 w 2003708"/>
                <a:gd name="connsiteY32" fmla="*/ 208897 h 2003708"/>
                <a:gd name="connsiteX33" fmla="*/ 920585 w 2003708"/>
                <a:gd name="connsiteY33" fmla="*/ 8526 h 2003708"/>
                <a:gd name="connsiteX34" fmla="*/ 1083123 w 2003708"/>
                <a:gd name="connsiteY34" fmla="*/ 8526 h 2003708"/>
                <a:gd name="connsiteX35" fmla="*/ 1118448 w 2003708"/>
                <a:gd name="connsiteY35" fmla="*/ 208897 h 2003708"/>
                <a:gd name="connsiteX36" fmla="*/ 1422240 w 2003708"/>
                <a:gd name="connsiteY36" fmla="*/ 319468 h 2003708"/>
                <a:gd name="connsiteX37" fmla="*/ 1422241 w 2003708"/>
                <a:gd name="connsiteY37" fmla="*/ 319468 h 2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3708" h="2003708">
                  <a:moveTo>
                    <a:pt x="1422241" y="319468"/>
                  </a:moveTo>
                  <a:lnTo>
                    <a:pt x="1578097" y="188682"/>
                  </a:lnTo>
                  <a:lnTo>
                    <a:pt x="1702609" y="293159"/>
                  </a:lnTo>
                  <a:lnTo>
                    <a:pt x="1600874" y="469359"/>
                  </a:lnTo>
                  <a:cubicBezTo>
                    <a:pt x="1673214" y="550736"/>
                    <a:pt x="1728214" y="645999"/>
                    <a:pt x="1762518" y="749335"/>
                  </a:cubicBezTo>
                  <a:lnTo>
                    <a:pt x="1965979" y="749330"/>
                  </a:lnTo>
                  <a:lnTo>
                    <a:pt x="1994203" y="909399"/>
                  </a:lnTo>
                  <a:lnTo>
                    <a:pt x="1803011" y="978982"/>
                  </a:lnTo>
                  <a:cubicBezTo>
                    <a:pt x="1806118" y="1087819"/>
                    <a:pt x="1787017" y="1196148"/>
                    <a:pt x="1746873" y="1297359"/>
                  </a:cubicBezTo>
                  <a:lnTo>
                    <a:pt x="1902736" y="1428137"/>
                  </a:lnTo>
                  <a:lnTo>
                    <a:pt x="1821467" y="1568899"/>
                  </a:lnTo>
                  <a:lnTo>
                    <a:pt x="1630278" y="1499306"/>
                  </a:lnTo>
                  <a:cubicBezTo>
                    <a:pt x="1562699" y="1584677"/>
                    <a:pt x="1478434" y="1655384"/>
                    <a:pt x="1382625" y="1707112"/>
                  </a:cubicBezTo>
                  <a:lnTo>
                    <a:pt x="1417960" y="1907481"/>
                  </a:lnTo>
                  <a:lnTo>
                    <a:pt x="1265224" y="1963073"/>
                  </a:lnTo>
                  <a:lnTo>
                    <a:pt x="1163498" y="1786868"/>
                  </a:lnTo>
                  <a:cubicBezTo>
                    <a:pt x="1056854" y="1808827"/>
                    <a:pt x="946854" y="1808827"/>
                    <a:pt x="840209" y="1786868"/>
                  </a:cubicBezTo>
                  <a:lnTo>
                    <a:pt x="738484" y="1963073"/>
                  </a:lnTo>
                  <a:lnTo>
                    <a:pt x="585748" y="1907481"/>
                  </a:lnTo>
                  <a:lnTo>
                    <a:pt x="621084" y="1707112"/>
                  </a:lnTo>
                  <a:cubicBezTo>
                    <a:pt x="525275" y="1655384"/>
                    <a:pt x="441009" y="1584678"/>
                    <a:pt x="373430" y="1499306"/>
                  </a:cubicBezTo>
                  <a:lnTo>
                    <a:pt x="182241" y="1568899"/>
                  </a:lnTo>
                  <a:lnTo>
                    <a:pt x="100972" y="1428137"/>
                  </a:lnTo>
                  <a:lnTo>
                    <a:pt x="256836" y="1297359"/>
                  </a:lnTo>
                  <a:cubicBezTo>
                    <a:pt x="216692" y="1196148"/>
                    <a:pt x="197590" y="1087819"/>
                    <a:pt x="200697" y="978982"/>
                  </a:cubicBezTo>
                  <a:lnTo>
                    <a:pt x="9505" y="909399"/>
                  </a:lnTo>
                  <a:lnTo>
                    <a:pt x="37729" y="749330"/>
                  </a:lnTo>
                  <a:lnTo>
                    <a:pt x="241190" y="749335"/>
                  </a:lnTo>
                  <a:cubicBezTo>
                    <a:pt x="275495" y="645999"/>
                    <a:pt x="330495" y="550736"/>
                    <a:pt x="402834" y="469359"/>
                  </a:cubicBezTo>
                  <a:lnTo>
                    <a:pt x="301099" y="293159"/>
                  </a:lnTo>
                  <a:lnTo>
                    <a:pt x="425611" y="188682"/>
                  </a:lnTo>
                  <a:lnTo>
                    <a:pt x="581467" y="319468"/>
                  </a:lnTo>
                  <a:cubicBezTo>
                    <a:pt x="674169" y="262358"/>
                    <a:pt x="777536" y="224736"/>
                    <a:pt x="885259" y="208897"/>
                  </a:cubicBezTo>
                  <a:lnTo>
                    <a:pt x="920585" y="8526"/>
                  </a:lnTo>
                  <a:lnTo>
                    <a:pt x="1083123" y="8526"/>
                  </a:lnTo>
                  <a:lnTo>
                    <a:pt x="1118448" y="208897"/>
                  </a:lnTo>
                  <a:cubicBezTo>
                    <a:pt x="1226171" y="224736"/>
                    <a:pt x="1329538" y="262359"/>
                    <a:pt x="1422240" y="319468"/>
                  </a:cubicBezTo>
                  <a:lnTo>
                    <a:pt x="1422241" y="319468"/>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15534" tIns="482059" rIns="415534" bIns="517102" numCol="1" spcCol="1270" anchor="ctr" anchorCtr="0">
              <a:noAutofit/>
            </a:bodyPr>
            <a:lstStyle/>
            <a:p>
              <a:pPr marL="0" lvl="0" indent="0" algn="ctr" defTabSz="444500">
                <a:lnSpc>
                  <a:spcPct val="90000"/>
                </a:lnSpc>
                <a:spcBef>
                  <a:spcPct val="0"/>
                </a:spcBef>
                <a:spcAft>
                  <a:spcPct val="35000"/>
                </a:spcAft>
                <a:buNone/>
              </a:pPr>
              <a:r>
                <a:rPr lang="en-US" sz="2000" b="1" kern="1200" dirty="0">
                  <a:solidFill>
                    <a:schemeClr val="tx1"/>
                  </a:solidFill>
                </a:rPr>
                <a:t>Owner</a:t>
              </a:r>
              <a:endParaRPr lang="en-US" sz="1000" b="1" kern="1200" dirty="0">
                <a:solidFill>
                  <a:schemeClr val="tx1"/>
                </a:solidFill>
              </a:endParaRPr>
            </a:p>
          </p:txBody>
        </p:sp>
        <p:sp>
          <p:nvSpPr>
            <p:cNvPr id="24" name="Freeform: Shape 23">
              <a:extLst>
                <a:ext uri="{FF2B5EF4-FFF2-40B4-BE49-F238E27FC236}">
                  <a16:creationId xmlns:a16="http://schemas.microsoft.com/office/drawing/2014/main" id="{939E512B-D5F2-3AC3-D2B8-9E35063A588A}"/>
                </a:ext>
              </a:extLst>
            </p:cNvPr>
            <p:cNvSpPr/>
            <p:nvPr/>
          </p:nvSpPr>
          <p:spPr>
            <a:xfrm>
              <a:off x="4387881" y="3452690"/>
              <a:ext cx="1519079" cy="1457242"/>
            </a:xfrm>
            <a:custGeom>
              <a:avLst/>
              <a:gdLst>
                <a:gd name="connsiteX0" fmla="*/ 1090377 w 1457242"/>
                <a:gd name="connsiteY0" fmla="*/ 369082 h 1457242"/>
                <a:gd name="connsiteX1" fmla="*/ 1305369 w 1457242"/>
                <a:gd name="connsiteY1" fmla="*/ 304288 h 1457242"/>
                <a:gd name="connsiteX2" fmla="*/ 1384479 w 1457242"/>
                <a:gd name="connsiteY2" fmla="*/ 441309 h 1457242"/>
                <a:gd name="connsiteX3" fmla="*/ 1220869 w 1457242"/>
                <a:gd name="connsiteY3" fmla="*/ 595100 h 1457242"/>
                <a:gd name="connsiteX4" fmla="*/ 1220869 w 1457242"/>
                <a:gd name="connsiteY4" fmla="*/ 862141 h 1457242"/>
                <a:gd name="connsiteX5" fmla="*/ 1384479 w 1457242"/>
                <a:gd name="connsiteY5" fmla="*/ 1015933 h 1457242"/>
                <a:gd name="connsiteX6" fmla="*/ 1305369 w 1457242"/>
                <a:gd name="connsiteY6" fmla="*/ 1152954 h 1457242"/>
                <a:gd name="connsiteX7" fmla="*/ 1090377 w 1457242"/>
                <a:gd name="connsiteY7" fmla="*/ 1088160 h 1457242"/>
                <a:gd name="connsiteX8" fmla="*/ 859112 w 1457242"/>
                <a:gd name="connsiteY8" fmla="*/ 1221681 h 1457242"/>
                <a:gd name="connsiteX9" fmla="*/ 807730 w 1457242"/>
                <a:gd name="connsiteY9" fmla="*/ 1440266 h 1457242"/>
                <a:gd name="connsiteX10" fmla="*/ 649512 w 1457242"/>
                <a:gd name="connsiteY10" fmla="*/ 1440266 h 1457242"/>
                <a:gd name="connsiteX11" fmla="*/ 598129 w 1457242"/>
                <a:gd name="connsiteY11" fmla="*/ 1221680 h 1457242"/>
                <a:gd name="connsiteX12" fmla="*/ 366864 w 1457242"/>
                <a:gd name="connsiteY12" fmla="*/ 1088159 h 1457242"/>
                <a:gd name="connsiteX13" fmla="*/ 151873 w 1457242"/>
                <a:gd name="connsiteY13" fmla="*/ 1152954 h 1457242"/>
                <a:gd name="connsiteX14" fmla="*/ 72763 w 1457242"/>
                <a:gd name="connsiteY14" fmla="*/ 1015933 h 1457242"/>
                <a:gd name="connsiteX15" fmla="*/ 236373 w 1457242"/>
                <a:gd name="connsiteY15" fmla="*/ 862142 h 1457242"/>
                <a:gd name="connsiteX16" fmla="*/ 236373 w 1457242"/>
                <a:gd name="connsiteY16" fmla="*/ 595101 h 1457242"/>
                <a:gd name="connsiteX17" fmla="*/ 72763 w 1457242"/>
                <a:gd name="connsiteY17" fmla="*/ 441309 h 1457242"/>
                <a:gd name="connsiteX18" fmla="*/ 151873 w 1457242"/>
                <a:gd name="connsiteY18" fmla="*/ 304288 h 1457242"/>
                <a:gd name="connsiteX19" fmla="*/ 366865 w 1457242"/>
                <a:gd name="connsiteY19" fmla="*/ 369082 h 1457242"/>
                <a:gd name="connsiteX20" fmla="*/ 598130 w 1457242"/>
                <a:gd name="connsiteY20" fmla="*/ 235561 h 1457242"/>
                <a:gd name="connsiteX21" fmla="*/ 649512 w 1457242"/>
                <a:gd name="connsiteY21" fmla="*/ 16976 h 1457242"/>
                <a:gd name="connsiteX22" fmla="*/ 807730 w 1457242"/>
                <a:gd name="connsiteY22" fmla="*/ 16976 h 1457242"/>
                <a:gd name="connsiteX23" fmla="*/ 859113 w 1457242"/>
                <a:gd name="connsiteY23" fmla="*/ 235562 h 1457242"/>
                <a:gd name="connsiteX24" fmla="*/ 1090378 w 1457242"/>
                <a:gd name="connsiteY24" fmla="*/ 369083 h 1457242"/>
                <a:gd name="connsiteX25" fmla="*/ 1090377 w 1457242"/>
                <a:gd name="connsiteY25" fmla="*/ 369082 h 14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7242" h="1457242">
                  <a:moveTo>
                    <a:pt x="1090377" y="369082"/>
                  </a:moveTo>
                  <a:lnTo>
                    <a:pt x="1305369" y="304288"/>
                  </a:lnTo>
                  <a:lnTo>
                    <a:pt x="1384479" y="441309"/>
                  </a:lnTo>
                  <a:lnTo>
                    <a:pt x="1220869" y="595100"/>
                  </a:lnTo>
                  <a:cubicBezTo>
                    <a:pt x="1244585" y="682534"/>
                    <a:pt x="1244585" y="774707"/>
                    <a:pt x="1220869" y="862141"/>
                  </a:cubicBezTo>
                  <a:lnTo>
                    <a:pt x="1384479" y="1015933"/>
                  </a:lnTo>
                  <a:lnTo>
                    <a:pt x="1305369" y="1152954"/>
                  </a:lnTo>
                  <a:lnTo>
                    <a:pt x="1090377" y="1088160"/>
                  </a:lnTo>
                  <a:cubicBezTo>
                    <a:pt x="1026515" y="1152416"/>
                    <a:pt x="946691" y="1198502"/>
                    <a:pt x="859112" y="1221681"/>
                  </a:cubicBezTo>
                  <a:lnTo>
                    <a:pt x="807730" y="1440266"/>
                  </a:lnTo>
                  <a:lnTo>
                    <a:pt x="649512" y="1440266"/>
                  </a:lnTo>
                  <a:lnTo>
                    <a:pt x="598129" y="1221680"/>
                  </a:lnTo>
                  <a:cubicBezTo>
                    <a:pt x="510551" y="1198502"/>
                    <a:pt x="430727" y="1152415"/>
                    <a:pt x="366864" y="1088159"/>
                  </a:cubicBezTo>
                  <a:lnTo>
                    <a:pt x="151873" y="1152954"/>
                  </a:lnTo>
                  <a:lnTo>
                    <a:pt x="72763" y="1015933"/>
                  </a:lnTo>
                  <a:lnTo>
                    <a:pt x="236373" y="862142"/>
                  </a:lnTo>
                  <a:cubicBezTo>
                    <a:pt x="212657" y="774708"/>
                    <a:pt x="212657" y="682535"/>
                    <a:pt x="236373" y="595101"/>
                  </a:cubicBezTo>
                  <a:lnTo>
                    <a:pt x="72763" y="441309"/>
                  </a:lnTo>
                  <a:lnTo>
                    <a:pt x="151873" y="304288"/>
                  </a:lnTo>
                  <a:lnTo>
                    <a:pt x="366865" y="369082"/>
                  </a:lnTo>
                  <a:cubicBezTo>
                    <a:pt x="430727" y="304826"/>
                    <a:pt x="510551" y="258740"/>
                    <a:pt x="598130" y="235561"/>
                  </a:cubicBezTo>
                  <a:lnTo>
                    <a:pt x="649512" y="16976"/>
                  </a:lnTo>
                  <a:lnTo>
                    <a:pt x="807730" y="16976"/>
                  </a:lnTo>
                  <a:lnTo>
                    <a:pt x="859113" y="235562"/>
                  </a:lnTo>
                  <a:cubicBezTo>
                    <a:pt x="946691" y="258740"/>
                    <a:pt x="1026515" y="304827"/>
                    <a:pt x="1090378" y="369083"/>
                  </a:cubicBezTo>
                  <a:lnTo>
                    <a:pt x="1090377" y="369082"/>
                  </a:lnTo>
                  <a:close/>
                </a:path>
              </a:pathLst>
            </a:custGeom>
          </p:spPr>
          <p:style>
            <a:lnRef idx="0">
              <a:schemeClr val="lt1">
                <a:hueOff val="0"/>
                <a:satOff val="0"/>
                <a:lumOff val="0"/>
                <a:alphaOff val="0"/>
              </a:schemeClr>
            </a:lnRef>
            <a:fillRef idx="3">
              <a:schemeClr val="accent5">
                <a:hueOff val="5301429"/>
                <a:satOff val="-6824"/>
                <a:lumOff val="3726"/>
                <a:alphaOff val="0"/>
              </a:schemeClr>
            </a:fillRef>
            <a:effectRef idx="3">
              <a:schemeClr val="accent5">
                <a:hueOff val="5301429"/>
                <a:satOff val="-6824"/>
                <a:lumOff val="3726"/>
                <a:alphaOff val="0"/>
              </a:schemeClr>
            </a:effectRef>
            <a:fontRef idx="minor">
              <a:schemeClr val="lt1"/>
            </a:fontRef>
          </p:style>
          <p:txBody>
            <a:bodyPr spcFirstLastPara="0" vert="horz" wrap="square" lIns="379565" tIns="381782" rIns="379565" bIns="381782"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rPr>
                <a:t>Designer</a:t>
              </a:r>
              <a:endParaRPr lang="en-US" sz="1000" b="1" kern="1200" dirty="0">
                <a:solidFill>
                  <a:schemeClr val="tx1"/>
                </a:solidFill>
              </a:endParaRPr>
            </a:p>
          </p:txBody>
        </p:sp>
        <p:sp>
          <p:nvSpPr>
            <p:cNvPr id="25" name="Freeform: Shape 24">
              <a:extLst>
                <a:ext uri="{FF2B5EF4-FFF2-40B4-BE49-F238E27FC236}">
                  <a16:creationId xmlns:a16="http://schemas.microsoft.com/office/drawing/2014/main" id="{388DDAD2-74B6-1BE3-4DD5-09FE4ADC2277}"/>
                </a:ext>
              </a:extLst>
            </p:cNvPr>
            <p:cNvSpPr/>
            <p:nvPr/>
          </p:nvSpPr>
          <p:spPr>
            <a:xfrm>
              <a:off x="5105476" y="2286896"/>
              <a:ext cx="2003708" cy="1748692"/>
            </a:xfrm>
            <a:custGeom>
              <a:avLst/>
              <a:gdLst>
                <a:gd name="connsiteX0" fmla="*/ 1068347 w 1427800"/>
                <a:gd name="connsiteY0" fmla="*/ 361625 h 1427800"/>
                <a:gd name="connsiteX1" fmla="*/ 1278996 w 1427800"/>
                <a:gd name="connsiteY1" fmla="*/ 298140 h 1427800"/>
                <a:gd name="connsiteX2" fmla="*/ 1356507 w 1427800"/>
                <a:gd name="connsiteY2" fmla="*/ 432393 h 1427800"/>
                <a:gd name="connsiteX3" fmla="*/ 1196202 w 1427800"/>
                <a:gd name="connsiteY3" fmla="*/ 583077 h 1427800"/>
                <a:gd name="connsiteX4" fmla="*/ 1196202 w 1427800"/>
                <a:gd name="connsiteY4" fmla="*/ 844723 h 1427800"/>
                <a:gd name="connsiteX5" fmla="*/ 1356507 w 1427800"/>
                <a:gd name="connsiteY5" fmla="*/ 995407 h 1427800"/>
                <a:gd name="connsiteX6" fmla="*/ 1278996 w 1427800"/>
                <a:gd name="connsiteY6" fmla="*/ 1129660 h 1427800"/>
                <a:gd name="connsiteX7" fmla="*/ 1068347 w 1427800"/>
                <a:gd name="connsiteY7" fmla="*/ 1066175 h 1427800"/>
                <a:gd name="connsiteX8" fmla="*/ 841755 w 1427800"/>
                <a:gd name="connsiteY8" fmla="*/ 1196998 h 1427800"/>
                <a:gd name="connsiteX9" fmla="*/ 791411 w 1427800"/>
                <a:gd name="connsiteY9" fmla="*/ 1411167 h 1427800"/>
                <a:gd name="connsiteX10" fmla="*/ 636389 w 1427800"/>
                <a:gd name="connsiteY10" fmla="*/ 1411167 h 1427800"/>
                <a:gd name="connsiteX11" fmla="*/ 586045 w 1427800"/>
                <a:gd name="connsiteY11" fmla="*/ 1196997 h 1427800"/>
                <a:gd name="connsiteX12" fmla="*/ 359453 w 1427800"/>
                <a:gd name="connsiteY12" fmla="*/ 1066174 h 1427800"/>
                <a:gd name="connsiteX13" fmla="*/ 148804 w 1427800"/>
                <a:gd name="connsiteY13" fmla="*/ 1129660 h 1427800"/>
                <a:gd name="connsiteX14" fmla="*/ 71293 w 1427800"/>
                <a:gd name="connsiteY14" fmla="*/ 995407 h 1427800"/>
                <a:gd name="connsiteX15" fmla="*/ 231598 w 1427800"/>
                <a:gd name="connsiteY15" fmla="*/ 844723 h 1427800"/>
                <a:gd name="connsiteX16" fmla="*/ 231598 w 1427800"/>
                <a:gd name="connsiteY16" fmla="*/ 583077 h 1427800"/>
                <a:gd name="connsiteX17" fmla="*/ 71293 w 1427800"/>
                <a:gd name="connsiteY17" fmla="*/ 432393 h 1427800"/>
                <a:gd name="connsiteX18" fmla="*/ 148804 w 1427800"/>
                <a:gd name="connsiteY18" fmla="*/ 298140 h 1427800"/>
                <a:gd name="connsiteX19" fmla="*/ 359453 w 1427800"/>
                <a:gd name="connsiteY19" fmla="*/ 361625 h 1427800"/>
                <a:gd name="connsiteX20" fmla="*/ 586045 w 1427800"/>
                <a:gd name="connsiteY20" fmla="*/ 230802 h 1427800"/>
                <a:gd name="connsiteX21" fmla="*/ 636389 w 1427800"/>
                <a:gd name="connsiteY21" fmla="*/ 16633 h 1427800"/>
                <a:gd name="connsiteX22" fmla="*/ 791411 w 1427800"/>
                <a:gd name="connsiteY22" fmla="*/ 16633 h 1427800"/>
                <a:gd name="connsiteX23" fmla="*/ 841755 w 1427800"/>
                <a:gd name="connsiteY23" fmla="*/ 230803 h 1427800"/>
                <a:gd name="connsiteX24" fmla="*/ 1068347 w 1427800"/>
                <a:gd name="connsiteY24" fmla="*/ 361626 h 1427800"/>
                <a:gd name="connsiteX25" fmla="*/ 1068347 w 1427800"/>
                <a:gd name="connsiteY25" fmla="*/ 361625 h 142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7800" h="1427800">
                  <a:moveTo>
                    <a:pt x="918999" y="361166"/>
                  </a:moveTo>
                  <a:lnTo>
                    <a:pt x="1071716" y="266582"/>
                  </a:lnTo>
                  <a:lnTo>
                    <a:pt x="1161218" y="356084"/>
                  </a:lnTo>
                  <a:lnTo>
                    <a:pt x="1066633" y="508801"/>
                  </a:lnTo>
                  <a:cubicBezTo>
                    <a:pt x="1103063" y="571454"/>
                    <a:pt x="1122148" y="642680"/>
                    <a:pt x="1121925" y="715154"/>
                  </a:cubicBezTo>
                  <a:lnTo>
                    <a:pt x="1280197" y="800119"/>
                  </a:lnTo>
                  <a:lnTo>
                    <a:pt x="1247437" y="922381"/>
                  </a:lnTo>
                  <a:lnTo>
                    <a:pt x="1067888" y="916827"/>
                  </a:lnTo>
                  <a:cubicBezTo>
                    <a:pt x="1031843" y="979703"/>
                    <a:pt x="979703" y="1031844"/>
                    <a:pt x="916827" y="1067888"/>
                  </a:cubicBezTo>
                  <a:lnTo>
                    <a:pt x="922381" y="1247437"/>
                  </a:lnTo>
                  <a:lnTo>
                    <a:pt x="800119" y="1280197"/>
                  </a:lnTo>
                  <a:lnTo>
                    <a:pt x="715154" y="1121925"/>
                  </a:lnTo>
                  <a:cubicBezTo>
                    <a:pt x="642680" y="1122148"/>
                    <a:pt x="571454" y="1103063"/>
                    <a:pt x="508801" y="1066633"/>
                  </a:cubicBezTo>
                  <a:lnTo>
                    <a:pt x="356084" y="1161218"/>
                  </a:lnTo>
                  <a:lnTo>
                    <a:pt x="266582" y="1071716"/>
                  </a:lnTo>
                  <a:lnTo>
                    <a:pt x="361167" y="918999"/>
                  </a:lnTo>
                  <a:cubicBezTo>
                    <a:pt x="324737" y="856346"/>
                    <a:pt x="305652" y="785120"/>
                    <a:pt x="305875" y="712646"/>
                  </a:cubicBezTo>
                  <a:lnTo>
                    <a:pt x="147603" y="627681"/>
                  </a:lnTo>
                  <a:lnTo>
                    <a:pt x="180363" y="505419"/>
                  </a:lnTo>
                  <a:lnTo>
                    <a:pt x="359912" y="510973"/>
                  </a:lnTo>
                  <a:cubicBezTo>
                    <a:pt x="395957" y="448097"/>
                    <a:pt x="448097" y="395956"/>
                    <a:pt x="510973" y="359912"/>
                  </a:cubicBezTo>
                  <a:lnTo>
                    <a:pt x="505419" y="180363"/>
                  </a:lnTo>
                  <a:lnTo>
                    <a:pt x="627681" y="147603"/>
                  </a:lnTo>
                  <a:lnTo>
                    <a:pt x="712646" y="305875"/>
                  </a:lnTo>
                  <a:cubicBezTo>
                    <a:pt x="785120" y="305652"/>
                    <a:pt x="856346" y="324737"/>
                    <a:pt x="918999" y="361167"/>
                  </a:cubicBezTo>
                  <a:lnTo>
                    <a:pt x="918999" y="361166"/>
                  </a:lnTo>
                  <a:close/>
                </a:path>
              </a:pathLst>
            </a:custGeom>
          </p:spPr>
          <p:style>
            <a:lnRef idx="0">
              <a:schemeClr val="lt1">
                <a:hueOff val="0"/>
                <a:satOff val="0"/>
                <a:lumOff val="0"/>
                <a:alphaOff val="0"/>
              </a:schemeClr>
            </a:lnRef>
            <a:fillRef idx="3">
              <a:schemeClr val="accent5">
                <a:hueOff val="10602858"/>
                <a:satOff val="-13648"/>
                <a:lumOff val="7451"/>
                <a:alphaOff val="0"/>
              </a:schemeClr>
            </a:fillRef>
            <a:effectRef idx="3">
              <a:schemeClr val="accent5">
                <a:hueOff val="10602858"/>
                <a:satOff val="-13648"/>
                <a:lumOff val="7451"/>
                <a:alphaOff val="0"/>
              </a:schemeClr>
            </a:effectRef>
            <a:fontRef idx="minor">
              <a:schemeClr val="lt1"/>
            </a:fontRef>
          </p:style>
          <p:txBody>
            <a:bodyPr spcFirstLastPara="0" vert="horz" wrap="square" lIns="486305" tIns="486304" rIns="486304" bIns="486305"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rPr>
                <a:t>Construction Manager</a:t>
              </a:r>
            </a:p>
          </p:txBody>
        </p:sp>
      </p:grpSp>
      <p:sp>
        <p:nvSpPr>
          <p:cNvPr id="5" name="Rectangle 4">
            <a:extLst>
              <a:ext uri="{FF2B5EF4-FFF2-40B4-BE49-F238E27FC236}">
                <a16:creationId xmlns:a16="http://schemas.microsoft.com/office/drawing/2014/main" id="{0F9B3A82-5969-771A-812F-B04CF0CB184A}"/>
              </a:ext>
            </a:extLst>
          </p:cNvPr>
          <p:cNvSpPr/>
          <p:nvPr/>
        </p:nvSpPr>
        <p:spPr>
          <a:xfrm>
            <a:off x="273934" y="1847671"/>
            <a:ext cx="4004622" cy="584775"/>
          </a:xfrm>
          <a:prstGeom prst="rect">
            <a:avLst/>
          </a:prstGeom>
          <a:noFill/>
        </p:spPr>
        <p:txBody>
          <a:bodyPr wrap="square" lIns="91440" tIns="45720" rIns="91440" bIns="45720" anchor="ctr">
            <a:spAutoFit/>
          </a:bodyPr>
          <a:lstStyle/>
          <a:p>
            <a:pPr algn="ctr"/>
            <a:r>
              <a:rPr lang="en-US" sz="3200" dirty="0">
                <a:ln w="0"/>
                <a:solidFill>
                  <a:schemeClr val="tx1"/>
                </a:solidFill>
                <a:effectLst>
                  <a:reflection blurRad="6350" stA="53000" endA="300" endPos="35500" dir="5400000" sy="-90000" algn="bl" rotWithShape="0"/>
                </a:effectLst>
              </a:rPr>
              <a:t>Design-Bid-Build</a:t>
            </a:r>
            <a:endParaRPr lang="en-US" sz="3200" b="0" cap="none" spc="0" dirty="0">
              <a:ln w="0"/>
              <a:solidFill>
                <a:schemeClr val="tx1"/>
              </a:solidFill>
              <a:effectLst>
                <a:reflection blurRad="6350" stA="53000" endA="300" endPos="35500" dir="5400000" sy="-90000" algn="bl" rotWithShape="0"/>
              </a:effectLst>
            </a:endParaRPr>
          </a:p>
        </p:txBody>
      </p:sp>
      <p:sp>
        <p:nvSpPr>
          <p:cNvPr id="7" name="Rectangle 6">
            <a:extLst>
              <a:ext uri="{FF2B5EF4-FFF2-40B4-BE49-F238E27FC236}">
                <a16:creationId xmlns:a16="http://schemas.microsoft.com/office/drawing/2014/main" id="{0590FC7F-F25D-3F7D-FF5D-4F66203330A3}"/>
              </a:ext>
            </a:extLst>
          </p:cNvPr>
          <p:cNvSpPr/>
          <p:nvPr/>
        </p:nvSpPr>
        <p:spPr>
          <a:xfrm>
            <a:off x="5294208" y="1847671"/>
            <a:ext cx="155202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reflection blurRad="6350" stA="53000" endA="300" endPos="35500" dir="5400000" sy="-90000" algn="bl" rotWithShape="0"/>
                </a:effectLst>
              </a:rPr>
              <a:t>CM/GC</a:t>
            </a:r>
          </a:p>
        </p:txBody>
      </p:sp>
      <p:sp>
        <p:nvSpPr>
          <p:cNvPr id="8" name="Rectangle 7">
            <a:extLst>
              <a:ext uri="{FF2B5EF4-FFF2-40B4-BE49-F238E27FC236}">
                <a16:creationId xmlns:a16="http://schemas.microsoft.com/office/drawing/2014/main" id="{43CC265B-C07D-E13D-3A93-15C0EA1BE752}"/>
              </a:ext>
            </a:extLst>
          </p:cNvPr>
          <p:cNvSpPr/>
          <p:nvPr/>
        </p:nvSpPr>
        <p:spPr>
          <a:xfrm>
            <a:off x="8506529" y="1847671"/>
            <a:ext cx="2509020" cy="584775"/>
          </a:xfrm>
          <a:prstGeom prst="rect">
            <a:avLst/>
          </a:prstGeom>
          <a:noFill/>
        </p:spPr>
        <p:txBody>
          <a:bodyPr wrap="none" lIns="91440" tIns="45720" rIns="91440" bIns="45720">
            <a:spAutoFit/>
          </a:bodyPr>
          <a:lstStyle/>
          <a:p>
            <a:pPr algn="ctr"/>
            <a:r>
              <a:rPr lang="en-US" sz="3200" dirty="0">
                <a:ln w="0"/>
                <a:solidFill>
                  <a:schemeClr val="tx1"/>
                </a:solidFill>
                <a:effectLst>
                  <a:reflection blurRad="6350" stA="53000" endA="300" endPos="35500" dir="5400000" sy="-90000" algn="bl" rotWithShape="0"/>
                </a:effectLst>
              </a:rPr>
              <a:t>Design-Build</a:t>
            </a:r>
            <a:endParaRPr lang="en-US" sz="4000" b="0" cap="none" spc="0" dirty="0">
              <a:ln w="0"/>
              <a:solidFill>
                <a:schemeClr val="tx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6115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What type of projects does CDOT do?</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p:txBody>
          <a:bodyPr/>
          <a:lstStyle/>
          <a:p>
            <a:pPr marL="114300" indent="0">
              <a:buNone/>
            </a:pPr>
            <a:r>
              <a:rPr lang="en-US" dirty="0"/>
              <a:t>We also do a small percentage of projects in the vertical world, and those are handled by our facilities management group. </a:t>
            </a:r>
          </a:p>
          <a:p>
            <a:pPr marL="114300" indent="0">
              <a:buNone/>
            </a:pPr>
            <a:r>
              <a:rPr lang="en-US" dirty="0"/>
              <a:t>These projects involve construction of our headquarters buildings, maintenance facilities, and lab and monitoring stations. </a:t>
            </a:r>
          </a:p>
        </p:txBody>
      </p:sp>
      <p:sp>
        <p:nvSpPr>
          <p:cNvPr id="4" name="Text Placeholder 3">
            <a:extLst>
              <a:ext uri="{FF2B5EF4-FFF2-40B4-BE49-F238E27FC236}">
                <a16:creationId xmlns:a16="http://schemas.microsoft.com/office/drawing/2014/main" id="{B5C32D2F-FF84-04A4-052D-DBB2D9B48C4D}"/>
              </a:ext>
            </a:extLst>
          </p:cNvPr>
          <p:cNvSpPr>
            <a:spLocks noGrp="1"/>
          </p:cNvSpPr>
          <p:nvPr>
            <p:ph type="body" idx="2"/>
          </p:nvPr>
        </p:nvSpPr>
        <p:spPr/>
        <p:txBody>
          <a:bodyPr/>
          <a:lstStyle/>
          <a:p>
            <a:pPr marL="114300" indent="0">
              <a:buNone/>
            </a:pPr>
            <a:r>
              <a:rPr lang="en-US" dirty="0"/>
              <a:t>Most of our projects however are constructed in the XY plane. So we are “Horizontal” constructors. </a:t>
            </a:r>
          </a:p>
          <a:p>
            <a:pPr marL="114300" indent="0">
              <a:buNone/>
            </a:pPr>
            <a:endParaRPr lang="en-US" dirty="0"/>
          </a:p>
          <a:p>
            <a:pPr marL="114300" indent="0">
              <a:buNone/>
            </a:pPr>
            <a:r>
              <a:rPr lang="en-US" dirty="0"/>
              <a:t>Most of our projects are Heavy Highway Construction Projects.</a:t>
            </a:r>
          </a:p>
          <a:p>
            <a:pPr marL="114300" indent="0">
              <a:buNone/>
            </a:pPr>
            <a:endParaRPr lang="en-US" dirty="0"/>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6" name="Google Shape;212;p34">
            <a:extLst>
              <a:ext uri="{FF2B5EF4-FFF2-40B4-BE49-F238E27FC236}">
                <a16:creationId xmlns:a16="http://schemas.microsoft.com/office/drawing/2014/main" id="{2A589081-896C-C574-B257-B12468D8ADF0}"/>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7" name="Google Shape;213;p34">
            <a:extLst>
              <a:ext uri="{FF2B5EF4-FFF2-40B4-BE49-F238E27FC236}">
                <a16:creationId xmlns:a16="http://schemas.microsoft.com/office/drawing/2014/main" id="{51A06F31-6CA0-B819-A14A-BFAA9825DB0C}"/>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64492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What are some of the observed difference?</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5181600" cy="4576763"/>
          </a:xfrm>
        </p:spPr>
        <p:txBody>
          <a:bodyPr anchor="ctr"/>
          <a:lstStyle/>
          <a:p>
            <a:r>
              <a:rPr lang="en-US" sz="2000" dirty="0"/>
              <a:t>Level of involvement of the owner</a:t>
            </a:r>
          </a:p>
          <a:p>
            <a:pPr marL="914400"/>
            <a:r>
              <a:rPr lang="en-US" sz="2000" dirty="0"/>
              <a:t>State and Federal Requirements for</a:t>
            </a:r>
          </a:p>
          <a:p>
            <a:pPr marL="1371600" lvl="1"/>
            <a:r>
              <a:rPr lang="en-US" sz="1800" dirty="0"/>
              <a:t>Project management</a:t>
            </a:r>
          </a:p>
          <a:p>
            <a:pPr marL="1371600" lvl="1"/>
            <a:r>
              <a:rPr lang="en-US" sz="1800" dirty="0"/>
              <a:t>Procurement</a:t>
            </a:r>
          </a:p>
          <a:p>
            <a:pPr marL="1371600" lvl="1"/>
            <a:r>
              <a:rPr lang="en-US" sz="1800" dirty="0"/>
              <a:t>Design and Construction</a:t>
            </a:r>
          </a:p>
          <a:p>
            <a:pPr marL="1371600" lvl="1"/>
            <a:r>
              <a:rPr lang="en-US" sz="1800" dirty="0"/>
              <a:t>Financial and funding</a:t>
            </a:r>
          </a:p>
          <a:p>
            <a:pPr marL="1371600" lvl="1"/>
            <a:r>
              <a:rPr lang="en-US" sz="1800" dirty="0"/>
              <a:t>Materials etc.</a:t>
            </a:r>
          </a:p>
          <a:p>
            <a:r>
              <a:rPr lang="en-US" sz="2000" dirty="0"/>
              <a:t>Third party negotiations- that can affect the critical path.</a:t>
            </a:r>
          </a:p>
          <a:p>
            <a:pPr lvl="1"/>
            <a:r>
              <a:rPr lang="en-US" sz="1800" dirty="0"/>
              <a:t>Rail roads</a:t>
            </a:r>
          </a:p>
          <a:p>
            <a:pPr lvl="1"/>
            <a:r>
              <a:rPr lang="en-US" sz="1800" dirty="0"/>
              <a:t>Ditch riders</a:t>
            </a:r>
          </a:p>
          <a:p>
            <a:pPr lvl="1"/>
            <a:r>
              <a:rPr lang="en-US" sz="1800" dirty="0"/>
              <a:t>Utility </a:t>
            </a:r>
          </a:p>
          <a:p>
            <a:r>
              <a:rPr lang="en-US" sz="2000" dirty="0"/>
              <a:t>Funding partners with unique and specific scope, and specifications.</a:t>
            </a:r>
          </a:p>
        </p:txBody>
      </p:sp>
      <p:sp>
        <p:nvSpPr>
          <p:cNvPr id="4" name="Text Placeholder 3">
            <a:extLst>
              <a:ext uri="{FF2B5EF4-FFF2-40B4-BE49-F238E27FC236}">
                <a16:creationId xmlns:a16="http://schemas.microsoft.com/office/drawing/2014/main" id="{B5C32D2F-FF84-04A4-052D-DBB2D9B48C4D}"/>
              </a:ext>
            </a:extLst>
          </p:cNvPr>
          <p:cNvSpPr>
            <a:spLocks noGrp="1"/>
          </p:cNvSpPr>
          <p:nvPr>
            <p:ph type="body" idx="2"/>
          </p:nvPr>
        </p:nvSpPr>
        <p:spPr/>
        <p:txBody>
          <a:bodyPr anchor="ctr"/>
          <a:lstStyle/>
          <a:p>
            <a:pPr marL="114300" indent="0">
              <a:buNone/>
            </a:pPr>
            <a:r>
              <a:rPr lang="en-US" sz="2000" dirty="0"/>
              <a:t>Vertical projects typically (as I have observed):</a:t>
            </a:r>
          </a:p>
          <a:p>
            <a:r>
              <a:rPr lang="en-US" sz="2000" dirty="0"/>
              <a:t>Have a different type of owner</a:t>
            </a:r>
          </a:p>
          <a:p>
            <a:pPr lvl="1"/>
            <a:r>
              <a:rPr lang="en-US" sz="1800" dirty="0"/>
              <a:t>They are looking for a more turn key design-build or CMGC(CMAR) relationship. </a:t>
            </a:r>
          </a:p>
          <a:p>
            <a:r>
              <a:rPr lang="en-US" sz="2000" dirty="0"/>
              <a:t>One ROW Owner (more than likely the same as the project owner)</a:t>
            </a:r>
          </a:p>
          <a:p>
            <a:r>
              <a:rPr lang="en-US" sz="2000" dirty="0"/>
              <a:t>Utility negotiations are different the Owners risk.</a:t>
            </a:r>
          </a:p>
          <a:p>
            <a:r>
              <a:rPr lang="en-US" sz="2000" dirty="0"/>
              <a:t>Horizontal industry uses Vertical to see where the industry is headed.</a:t>
            </a:r>
            <a:endParaRPr lang="en-US" dirty="0"/>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Google Shape;212;p34">
            <a:extLst>
              <a:ext uri="{FF2B5EF4-FFF2-40B4-BE49-F238E27FC236}">
                <a16:creationId xmlns:a16="http://schemas.microsoft.com/office/drawing/2014/main" id="{8A51C2C6-8C67-FEBC-371F-C68B4DFCDFBC}"/>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7" name="Google Shape;213;p34">
            <a:extLst>
              <a:ext uri="{FF2B5EF4-FFF2-40B4-BE49-F238E27FC236}">
                <a16:creationId xmlns:a16="http://schemas.microsoft.com/office/drawing/2014/main" id="{2ECD0FDC-61BC-728E-8F10-92DBF6C441F2}"/>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28815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How our management teams are organized</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10820400" cy="4576763"/>
          </a:xfrm>
        </p:spPr>
        <p:txBody>
          <a:bodyPr/>
          <a:lstStyle/>
          <a:p>
            <a:pPr marL="114300" indent="0">
              <a:buNone/>
            </a:pPr>
            <a:r>
              <a:rPr lang="en-US" dirty="0"/>
              <a:t>Requires a much more robust Owners Representation/Verification Team.</a:t>
            </a:r>
          </a:p>
          <a:p>
            <a:pPr marL="114300" indent="0">
              <a:buNone/>
            </a:pPr>
            <a:r>
              <a:rPr lang="en-US" dirty="0"/>
              <a:t>Design-Build</a:t>
            </a:r>
          </a:p>
          <a:p>
            <a:r>
              <a:rPr lang="en-US" dirty="0"/>
              <a:t>Executive Oversight Committee – to ensure real-time decision making. </a:t>
            </a:r>
          </a:p>
          <a:p>
            <a:r>
              <a:rPr lang="en-US" dirty="0"/>
              <a:t>Project management team- with representation on the design committees, and in the Field. </a:t>
            </a:r>
          </a:p>
          <a:p>
            <a:r>
              <a:rPr lang="en-US" dirty="0"/>
              <a:t>Performance Auditors- to hold the Design-Build Team accountable to the Technical Requirements. </a:t>
            </a:r>
          </a:p>
          <a:p>
            <a:r>
              <a:rPr lang="en-US" dirty="0"/>
              <a:t>Owner Verification- To validate the Contractors quality data for use in our “Acceptance Decision”</a:t>
            </a:r>
          </a:p>
          <a:p>
            <a:pPr marL="114300" indent="0">
              <a:buNone/>
            </a:pPr>
            <a:endParaRPr lang="en-US" dirty="0"/>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Google Shape;212;p34">
            <a:extLst>
              <a:ext uri="{FF2B5EF4-FFF2-40B4-BE49-F238E27FC236}">
                <a16:creationId xmlns:a16="http://schemas.microsoft.com/office/drawing/2014/main" id="{A52DA709-0C7E-5D8B-B412-3901124041F0}"/>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6" name="Google Shape;213;p34">
            <a:extLst>
              <a:ext uri="{FF2B5EF4-FFF2-40B4-BE49-F238E27FC236}">
                <a16:creationId xmlns:a16="http://schemas.microsoft.com/office/drawing/2014/main" id="{2A25B9A0-15A0-7301-005A-DF9C7C98AAB1}"/>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57927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Administration of our CM/GC projects</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10820400" cy="4576763"/>
          </a:xfrm>
        </p:spPr>
        <p:txBody>
          <a:bodyPr/>
          <a:lstStyle/>
          <a:p>
            <a:pPr marL="114300" indent="0">
              <a:buNone/>
            </a:pPr>
            <a:r>
              <a:rPr lang="en-US" dirty="0"/>
              <a:t>Requires a much more robust Owners Representation/Verification Team.</a:t>
            </a:r>
          </a:p>
          <a:p>
            <a:pPr marL="114300" indent="0">
              <a:buNone/>
            </a:pPr>
            <a:r>
              <a:rPr lang="en-US" dirty="0"/>
              <a:t>Construction Manager/General Contractor</a:t>
            </a:r>
          </a:p>
          <a:p>
            <a:r>
              <a:rPr lang="en-US" dirty="0"/>
              <a:t>Owners Representation in design committees- instructed to provide guidance and leadership to the design, to ensure the efficiency of the scope.</a:t>
            </a:r>
          </a:p>
          <a:p>
            <a:r>
              <a:rPr lang="en-US" dirty="0"/>
              <a:t>Rely heavily on our Independent Cost Estimators to challenge our Contractors means and methods. Again, to encourage efficiency. </a:t>
            </a:r>
          </a:p>
          <a:p>
            <a:r>
              <a:rPr lang="en-US" dirty="0"/>
              <a:t>Double blind negotiation process. </a:t>
            </a:r>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Google Shape;212;p34">
            <a:extLst>
              <a:ext uri="{FF2B5EF4-FFF2-40B4-BE49-F238E27FC236}">
                <a16:creationId xmlns:a16="http://schemas.microsoft.com/office/drawing/2014/main" id="{6C02FCD6-2FC6-BF43-4501-1DB9EC543BA1}"/>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6" name="Google Shape;213;p34">
            <a:extLst>
              <a:ext uri="{FF2B5EF4-FFF2-40B4-BE49-F238E27FC236}">
                <a16:creationId xmlns:a16="http://schemas.microsoft.com/office/drawing/2014/main" id="{F3F6A6E9-6F06-BCFA-F3FD-438CA8F5407E}"/>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333335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Our change in approach to CM/GC</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10820400" cy="4576763"/>
          </a:xfrm>
        </p:spPr>
        <p:txBody>
          <a:bodyPr/>
          <a:lstStyle/>
          <a:p>
            <a:pPr marL="114300" indent="0">
              <a:buNone/>
            </a:pPr>
            <a:r>
              <a:rPr lang="en-US" dirty="0"/>
              <a:t>For CM/GC to be a good use of Taxpayer investment, the department must negotiate in good faith. Therefore…</a:t>
            </a:r>
          </a:p>
          <a:p>
            <a:r>
              <a:rPr lang="en-US" dirty="0"/>
              <a:t>The CM and the GC opportunity must be divorced</a:t>
            </a:r>
          </a:p>
          <a:p>
            <a:pPr lvl="1"/>
            <a:r>
              <a:rPr lang="en-US" dirty="0"/>
              <a:t>When we select a CM we are selecting them exclusively as a special consultant during the pre-construction phase. </a:t>
            </a:r>
          </a:p>
          <a:p>
            <a:r>
              <a:rPr lang="en-US" dirty="0"/>
              <a:t>We must always be willing to walk away from negotiation, and “Off-Ramp” the package for advertisement on the market. </a:t>
            </a:r>
          </a:p>
          <a:p>
            <a:r>
              <a:rPr lang="en-US" dirty="0"/>
              <a:t>We cannot at anytime infer or otherwise collude with our contractor to guarantee them any portion of the work. </a:t>
            </a:r>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Google Shape;212;p34">
            <a:extLst>
              <a:ext uri="{FF2B5EF4-FFF2-40B4-BE49-F238E27FC236}">
                <a16:creationId xmlns:a16="http://schemas.microsoft.com/office/drawing/2014/main" id="{C92B3A2D-D642-943F-ACA6-780062165A50}"/>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6" name="Google Shape;213;p34">
            <a:extLst>
              <a:ext uri="{FF2B5EF4-FFF2-40B4-BE49-F238E27FC236}">
                <a16:creationId xmlns:a16="http://schemas.microsoft.com/office/drawing/2014/main" id="{2DCF381F-8E4F-F200-BD26-39E03EC546F7}"/>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11507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When do we enter into a General Contract?</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10820400" cy="4576763"/>
          </a:xfrm>
        </p:spPr>
        <p:txBody>
          <a:bodyPr anchor="t"/>
          <a:lstStyle/>
          <a:p>
            <a:pPr marL="114300" indent="0">
              <a:spcBef>
                <a:spcPts val="1800"/>
              </a:spcBef>
              <a:buNone/>
            </a:pPr>
            <a:r>
              <a:rPr lang="en-US" dirty="0"/>
              <a:t>Only when we successfully negotiate a “Construction Agreed upon Price” will we execute a </a:t>
            </a:r>
            <a:r>
              <a:rPr lang="en-US" u="sng" dirty="0"/>
              <a:t>separate</a:t>
            </a:r>
            <a:r>
              <a:rPr lang="en-US" dirty="0"/>
              <a:t> General Contract (GC) with our CM. (no amendments to the CM contract) </a:t>
            </a:r>
          </a:p>
          <a:p>
            <a:pPr lvl="1">
              <a:spcBef>
                <a:spcPts val="600"/>
              </a:spcBef>
              <a:spcAft>
                <a:spcPts val="600"/>
              </a:spcAft>
            </a:pPr>
            <a:r>
              <a:rPr lang="en-US" dirty="0"/>
              <a:t>This includes procurement of long lead time items (LLTP’s)</a:t>
            </a:r>
          </a:p>
          <a:p>
            <a:pPr lvl="1">
              <a:spcBef>
                <a:spcPts val="600"/>
              </a:spcBef>
              <a:spcAft>
                <a:spcPts val="600"/>
              </a:spcAft>
            </a:pPr>
            <a:r>
              <a:rPr lang="en-US" dirty="0"/>
              <a:t>Sequencing and Phasing of construction packages requires the packages to be severable and independent.</a:t>
            </a:r>
          </a:p>
          <a:p>
            <a:pPr lvl="1">
              <a:spcBef>
                <a:spcPts val="600"/>
              </a:spcBef>
              <a:spcAft>
                <a:spcPts val="600"/>
              </a:spcAft>
            </a:pPr>
            <a:r>
              <a:rPr lang="en-US" dirty="0"/>
              <a:t>Minimize any owner sponsored change orders to add scope</a:t>
            </a:r>
          </a:p>
          <a:p>
            <a:pPr lvl="2">
              <a:spcBef>
                <a:spcPts val="600"/>
              </a:spcBef>
              <a:spcAft>
                <a:spcPts val="600"/>
              </a:spcAft>
            </a:pPr>
            <a:r>
              <a:rPr lang="en-US" dirty="0"/>
              <a:t>Just negotiate a separate package. </a:t>
            </a:r>
          </a:p>
          <a:p>
            <a:pPr lvl="2">
              <a:spcBef>
                <a:spcPts val="600"/>
              </a:spcBef>
              <a:spcAft>
                <a:spcPts val="600"/>
              </a:spcAft>
            </a:pPr>
            <a:r>
              <a:rPr lang="en-US" dirty="0"/>
              <a:t>No amendments to the package. </a:t>
            </a:r>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Google Shape;212;p34">
            <a:extLst>
              <a:ext uri="{FF2B5EF4-FFF2-40B4-BE49-F238E27FC236}">
                <a16:creationId xmlns:a16="http://schemas.microsoft.com/office/drawing/2014/main" id="{C843186B-903F-DDC0-997E-D53598F4F3D2}"/>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6" name="Google Shape;213;p34">
            <a:extLst>
              <a:ext uri="{FF2B5EF4-FFF2-40B4-BE49-F238E27FC236}">
                <a16:creationId xmlns:a16="http://schemas.microsoft.com/office/drawing/2014/main" id="{751320E1-C841-0D88-E798-3834831BA792}"/>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170088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DD7-27A7-F216-E64A-7BF8967A0FFF}"/>
              </a:ext>
            </a:extLst>
          </p:cNvPr>
          <p:cNvSpPr>
            <a:spLocks noGrp="1"/>
          </p:cNvSpPr>
          <p:nvPr>
            <p:ph type="title"/>
          </p:nvPr>
        </p:nvSpPr>
        <p:spPr/>
        <p:txBody>
          <a:bodyPr/>
          <a:lstStyle/>
          <a:p>
            <a:r>
              <a:rPr lang="en-US" dirty="0"/>
              <a:t>When do we enter into a General Contract? (continued)</a:t>
            </a:r>
          </a:p>
        </p:txBody>
      </p:sp>
      <p:sp>
        <p:nvSpPr>
          <p:cNvPr id="3" name="Text Placeholder 2">
            <a:extLst>
              <a:ext uri="{FF2B5EF4-FFF2-40B4-BE49-F238E27FC236}">
                <a16:creationId xmlns:a16="http://schemas.microsoft.com/office/drawing/2014/main" id="{39CC7D1F-DB0E-0A7E-7B3E-7589E68AC9A7}"/>
              </a:ext>
            </a:extLst>
          </p:cNvPr>
          <p:cNvSpPr>
            <a:spLocks noGrp="1"/>
          </p:cNvSpPr>
          <p:nvPr>
            <p:ph type="body" idx="1"/>
          </p:nvPr>
        </p:nvSpPr>
        <p:spPr>
          <a:xfrm>
            <a:off x="685800" y="1613140"/>
            <a:ext cx="10820400" cy="4576763"/>
          </a:xfrm>
        </p:spPr>
        <p:txBody>
          <a:bodyPr/>
          <a:lstStyle/>
          <a:p>
            <a:pPr lvl="1"/>
            <a:r>
              <a:rPr lang="en-US" dirty="0"/>
              <a:t>Each package gets a separate GC with its own:</a:t>
            </a:r>
          </a:p>
          <a:p>
            <a:pPr lvl="2"/>
            <a:r>
              <a:rPr lang="en-US" dirty="0"/>
              <a:t>Clearance packages</a:t>
            </a:r>
          </a:p>
          <a:p>
            <a:pPr lvl="3"/>
            <a:r>
              <a:rPr lang="en-US" dirty="0"/>
              <a:t>Environmental, ROW, Railroad, and Utilities</a:t>
            </a:r>
          </a:p>
          <a:p>
            <a:pPr lvl="2"/>
            <a:r>
              <a:rPr lang="en-US" dirty="0"/>
              <a:t>Bid Schedule</a:t>
            </a:r>
          </a:p>
          <a:p>
            <a:pPr lvl="2"/>
            <a:r>
              <a:rPr lang="en-US" dirty="0"/>
              <a:t>Schedule</a:t>
            </a:r>
          </a:p>
          <a:p>
            <a:pPr lvl="2"/>
            <a:r>
              <a:rPr lang="en-US" dirty="0"/>
              <a:t>Drawdown</a:t>
            </a:r>
          </a:p>
          <a:p>
            <a:pPr lvl="2"/>
            <a:endParaRPr lang="en-US" dirty="0"/>
          </a:p>
          <a:p>
            <a:pPr marL="1028700" lvl="2" indent="0">
              <a:buNone/>
            </a:pPr>
            <a:endParaRPr lang="en-US" dirty="0"/>
          </a:p>
          <a:p>
            <a:pPr marL="117475" lvl="2" indent="0" algn="ctr">
              <a:buNone/>
            </a:pPr>
            <a:r>
              <a:rPr lang="en-US" sz="3200" dirty="0"/>
              <a:t>Now how do we decide which delivery method to use on  a project…</a:t>
            </a:r>
          </a:p>
        </p:txBody>
      </p:sp>
      <p:sp>
        <p:nvSpPr>
          <p:cNvPr id="5" name="Slide Number Placeholder 4">
            <a:extLst>
              <a:ext uri="{FF2B5EF4-FFF2-40B4-BE49-F238E27FC236}">
                <a16:creationId xmlns:a16="http://schemas.microsoft.com/office/drawing/2014/main" id="{D0510799-486B-52FC-A455-237FCF7D5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4" name="Google Shape;212;p34">
            <a:extLst>
              <a:ext uri="{FF2B5EF4-FFF2-40B4-BE49-F238E27FC236}">
                <a16:creationId xmlns:a16="http://schemas.microsoft.com/office/drawing/2014/main" id="{126B8CD9-64DF-A43C-9798-98F1C1558FF0}"/>
              </a:ext>
            </a:extLst>
          </p:cNvPr>
          <p:cNvSpPr txBox="1">
            <a:spLocks noGrp="1"/>
          </p:cNvSpPr>
          <p:nvPr>
            <p:ph type="dt" idx="10"/>
          </p:nvPr>
        </p:nvSpPr>
        <p:spPr>
          <a:xfrm>
            <a:off x="685800" y="6356350"/>
            <a:ext cx="27432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Ver. 1.0</a:t>
            </a:r>
            <a:endParaRPr dirty="0"/>
          </a:p>
        </p:txBody>
      </p:sp>
      <p:sp>
        <p:nvSpPr>
          <p:cNvPr id="6" name="Google Shape;213;p34">
            <a:extLst>
              <a:ext uri="{FF2B5EF4-FFF2-40B4-BE49-F238E27FC236}">
                <a16:creationId xmlns:a16="http://schemas.microsoft.com/office/drawing/2014/main" id="{5CACDC6C-7811-7789-E6F9-55FCD8EB807C}"/>
              </a:ext>
            </a:extLst>
          </p:cNvPr>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Alternative Delivery Types Overview  at CDOT</a:t>
            </a:r>
          </a:p>
        </p:txBody>
      </p:sp>
    </p:spTree>
    <p:extLst>
      <p:ext uri="{BB962C8B-B14F-4D97-AF65-F5344CB8AC3E}">
        <p14:creationId xmlns:p14="http://schemas.microsoft.com/office/powerpoint/2010/main" val="2521131615"/>
      </p:ext>
    </p:extLst>
  </p:cSld>
  <p:clrMapOvr>
    <a:masterClrMapping/>
  </p:clrMapOvr>
</p:sld>
</file>

<file path=ppt/theme/theme1.xml><?xml version="1.0" encoding="utf-8"?>
<a:theme xmlns:a="http://schemas.openxmlformats.org/drawingml/2006/main" name="Content">
  <a:themeElements>
    <a:clrScheme name="Custom 1">
      <a:dk1>
        <a:srgbClr val="000000"/>
      </a:dk1>
      <a:lt1>
        <a:srgbClr val="FFFFFF"/>
      </a:lt1>
      <a:dk2>
        <a:srgbClr val="7F7F7F"/>
      </a:dk2>
      <a:lt2>
        <a:srgbClr val="E7E6E6"/>
      </a:lt2>
      <a:accent1>
        <a:srgbClr val="001970"/>
      </a:accent1>
      <a:accent2>
        <a:srgbClr val="EF7420"/>
      </a:accent2>
      <a:accent3>
        <a:srgbClr val="C3002F"/>
      </a:accent3>
      <a:accent4>
        <a:srgbClr val="FFD000"/>
      </a:accent4>
      <a:accent5>
        <a:srgbClr val="245D39"/>
      </a:accent5>
      <a:accent6>
        <a:srgbClr val="6D3A5D"/>
      </a:accent6>
      <a:hlink>
        <a:srgbClr val="EF7420"/>
      </a:hlink>
      <a:folHlink>
        <a:srgbClr val="0019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OT Title Slide">
  <a:themeElements>
    <a:clrScheme name="Custom 1">
      <a:dk1>
        <a:srgbClr val="000000"/>
      </a:dk1>
      <a:lt1>
        <a:srgbClr val="FFFFFF"/>
      </a:lt1>
      <a:dk2>
        <a:srgbClr val="7F7F7F"/>
      </a:dk2>
      <a:lt2>
        <a:srgbClr val="E7E6E6"/>
      </a:lt2>
      <a:accent1>
        <a:srgbClr val="001970"/>
      </a:accent1>
      <a:accent2>
        <a:srgbClr val="EF7420"/>
      </a:accent2>
      <a:accent3>
        <a:srgbClr val="C3002F"/>
      </a:accent3>
      <a:accent4>
        <a:srgbClr val="FFD000"/>
      </a:accent4>
      <a:accent5>
        <a:srgbClr val="245D39"/>
      </a:accent5>
      <a:accent6>
        <a:srgbClr val="6D3A5D"/>
      </a:accent6>
      <a:hlink>
        <a:srgbClr val="EF7420"/>
      </a:hlink>
      <a:folHlink>
        <a:srgbClr val="0019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5653</TotalTime>
  <Words>1076</Words>
  <Application>Microsoft Office PowerPoint</Application>
  <PresentationFormat>Widescreen</PresentationFormat>
  <Paragraphs>187</Paragraphs>
  <Slides>16</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Trebuchet MS</vt:lpstr>
      <vt:lpstr>Arial</vt:lpstr>
      <vt:lpstr>Calibri</vt:lpstr>
      <vt:lpstr>Content</vt:lpstr>
      <vt:lpstr>CDOT Title Slide</vt:lpstr>
      <vt:lpstr>Overview of Alternative Project Delivery at CDOT</vt:lpstr>
      <vt:lpstr> Project Delivery Methods</vt:lpstr>
      <vt:lpstr>What type of projects does CDOT do?</vt:lpstr>
      <vt:lpstr>What are some of the observed difference?</vt:lpstr>
      <vt:lpstr>How our management teams are organized</vt:lpstr>
      <vt:lpstr>Administration of our CM/GC projects</vt:lpstr>
      <vt:lpstr>Our change in approach to CM/GC</vt:lpstr>
      <vt:lpstr>When do we enter into a General Contract?</vt:lpstr>
      <vt:lpstr>When do we enter into a General Contract? (continued)</vt:lpstr>
      <vt:lpstr>How does CDOT decide which Method to use?</vt:lpstr>
      <vt:lpstr>How does CDOT decide which Method to use?</vt:lpstr>
      <vt:lpstr>How does CDOT decide which Method to use?</vt:lpstr>
      <vt:lpstr>How does CDOT decide which Method to use?</vt:lpstr>
      <vt:lpstr> Project Delivery Methods</vt:lpstr>
      <vt:lpstr>Are there Other Alternative Delivery Methods?</vt:lpstr>
      <vt:lpstr>For further discussion and assistance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new PowerPoint template</dc:title>
  <dc:creator>Pacheco, Matthew</dc:creator>
  <cp:lastModifiedBy>Pacheco, Matthew</cp:lastModifiedBy>
  <cp:revision>23</cp:revision>
  <dcterms:modified xsi:type="dcterms:W3CDTF">2023-10-12T14:31:40Z</dcterms:modified>
</cp:coreProperties>
</file>